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319" r:id="rId6"/>
    <p:sldId id="406" r:id="rId7"/>
    <p:sldId id="321" r:id="rId8"/>
    <p:sldId id="320" r:id="rId9"/>
    <p:sldId id="258" r:id="rId10"/>
    <p:sldId id="259" r:id="rId11"/>
    <p:sldId id="264" r:id="rId12"/>
    <p:sldId id="265" r:id="rId13"/>
    <p:sldId id="271" r:id="rId14"/>
    <p:sldId id="357" r:id="rId15"/>
    <p:sldId id="358" r:id="rId16"/>
    <p:sldId id="359" r:id="rId17"/>
    <p:sldId id="360" r:id="rId18"/>
    <p:sldId id="261" r:id="rId19"/>
    <p:sldId id="268" r:id="rId20"/>
    <p:sldId id="270" r:id="rId21"/>
    <p:sldId id="344" r:id="rId22"/>
    <p:sldId id="361" r:id="rId23"/>
    <p:sldId id="362" r:id="rId24"/>
    <p:sldId id="445" r:id="rId25"/>
    <p:sldId id="469" r:id="rId26"/>
    <p:sldId id="470" r:id="rId27"/>
    <p:sldId id="471" r:id="rId28"/>
    <p:sldId id="472" r:id="rId29"/>
    <p:sldId id="473" r:id="rId30"/>
    <p:sldId id="474" r:id="rId31"/>
    <p:sldId id="446" r:id="rId32"/>
    <p:sldId id="447" r:id="rId33"/>
    <p:sldId id="448" r:id="rId34"/>
    <p:sldId id="498" r:id="rId35"/>
    <p:sldId id="499" r:id="rId36"/>
    <p:sldId id="520" r:id="rId37"/>
    <p:sldId id="521" r:id="rId38"/>
    <p:sldId id="313" r:id="rId39"/>
    <p:sldId id="315" r:id="rId40"/>
    <p:sldId id="316" r:id="rId41"/>
    <p:sldId id="294" r:id="rId42"/>
    <p:sldId id="339" r:id="rId43"/>
    <p:sldId id="341" r:id="rId44"/>
    <p:sldId id="342" r:id="rId45"/>
    <p:sldId id="343" r:id="rId46"/>
    <p:sldId id="354" r:id="rId47"/>
    <p:sldId id="355" r:id="rId48"/>
    <p:sldId id="356" r:id="rId49"/>
    <p:sldId id="392" r:id="rId50"/>
    <p:sldId id="395" r:id="rId51"/>
    <p:sldId id="397" r:id="rId52"/>
    <p:sldId id="398" r:id="rId53"/>
    <p:sldId id="393" r:id="rId54"/>
    <p:sldId id="394" r:id="rId55"/>
    <p:sldId id="396" r:id="rId56"/>
    <p:sldId id="404" r:id="rId57"/>
    <p:sldId id="403" r:id="rId58"/>
  </p:sldIdLst>
  <p:sldSz cx="9144000" cy="6858000" type="screen4x3"/>
  <p:notesSz cx="6858000" cy="9144000"/>
  <p:custDataLst>
    <p:tags r:id="rId6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9E7"/>
    <a:srgbClr val="000714"/>
    <a:srgbClr val="0B2A72"/>
    <a:srgbClr val="000000"/>
    <a:srgbClr val="082C7E"/>
    <a:srgbClr val="CED1CC"/>
    <a:srgbClr val="455733"/>
    <a:srgbClr val="E1DD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74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2" Type="http://schemas.openxmlformats.org/officeDocument/2006/relationships/tags" Target="tags/tag189.xml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" Target="slides/slide3.xml"/><Relationship Id="rId59" Type="http://schemas.openxmlformats.org/officeDocument/2006/relationships/presProps" Target="presProps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1.jpeg"/><Relationship Id="rId2" Type="http://schemas.openxmlformats.org/officeDocument/2006/relationships/tags" Target="../tags/tag15.xml"/><Relationship Id="rId10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1.jpeg"/><Relationship Id="rId2" Type="http://schemas.openxmlformats.org/officeDocument/2006/relationships/tags" Target="../tags/tag29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image" Target="../media/image1.jpeg"/><Relationship Id="rId2" Type="http://schemas.openxmlformats.org/officeDocument/2006/relationships/tags" Target="../tags/tag43.xml"/><Relationship Id="rId10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9387" b="34447"/>
          <a:stretch>
            <a:fillRect/>
          </a:stretch>
        </p:blipFill>
        <p:spPr>
          <a:xfrm>
            <a:off x="0" y="0"/>
            <a:ext cx="9144000" cy="454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5637213"/>
            <a:ext cx="9144000" cy="1220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6" name="等腰三角形 5"/>
          <p:cNvSpPr/>
          <p:nvPr>
            <p:custDataLst>
              <p:tags r:id="rId5"/>
            </p:custDataLst>
          </p:nvPr>
        </p:nvSpPr>
        <p:spPr>
          <a:xfrm rot="5400000" flipV="1">
            <a:off x="3140869" y="-1146969"/>
            <a:ext cx="2862263" cy="12192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7" name="直角三角形 6"/>
          <p:cNvSpPr/>
          <p:nvPr>
            <p:custDataLst>
              <p:tags r:id="rId6"/>
            </p:custDataLst>
          </p:nvPr>
        </p:nvSpPr>
        <p:spPr>
          <a:xfrm>
            <a:off x="0" y="3621088"/>
            <a:ext cx="9144000" cy="323691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7"/>
            </p:custDataLst>
          </p:nvPr>
        </p:nvSpPr>
        <p:spPr>
          <a:xfrm flipH="1">
            <a:off x="0" y="3048000"/>
            <a:ext cx="9144000" cy="3813175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000625" y="4614350"/>
            <a:ext cx="4076700" cy="1053581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pPr fontAlgn="base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000625" y="5739996"/>
            <a:ext cx="4076700" cy="504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fld id="{4FC38A87-77AC-48C7-9F0B-A360E0E07000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Freeform 6"/>
          <p:cNvSpPr/>
          <p:nvPr>
            <p:custDataLst>
              <p:tags r:id="rId2"/>
            </p:custDataLst>
          </p:nvPr>
        </p:nvSpPr>
        <p:spPr>
          <a:xfrm>
            <a:off x="0" y="3879850"/>
            <a:ext cx="3744913" cy="297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44516" y="2978150"/>
              </a:cxn>
              <a:cxn ang="0">
                <a:pos x="0" y="2978150"/>
              </a:cxn>
              <a:cxn ang="0">
                <a:pos x="0" y="0"/>
              </a:cxn>
            </a:cxnLst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6" name="Freeform 7"/>
          <p:cNvSpPr/>
          <p:nvPr>
            <p:custDataLst>
              <p:tags r:id="rId3"/>
            </p:custDataLst>
          </p:nvPr>
        </p:nvSpPr>
        <p:spPr>
          <a:xfrm>
            <a:off x="2122488" y="4400550"/>
            <a:ext cx="7021512" cy="2457450"/>
          </a:xfrm>
          <a:custGeom>
            <a:avLst/>
            <a:gdLst/>
            <a:ahLst/>
            <a:cxnLst>
              <a:cxn ang="0">
                <a:pos x="7021115" y="0"/>
              </a:cxn>
              <a:cxn ang="0">
                <a:pos x="7021115" y="2457450"/>
              </a:cxn>
              <a:cxn ang="0">
                <a:pos x="0" y="2457450"/>
              </a:cxn>
              <a:cxn ang="0">
                <a:pos x="7021115" y="0"/>
              </a:cxn>
            </a:cxnLst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" name="直接连接符 11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439863" y="2790825"/>
            <a:ext cx="3914775" cy="1588"/>
          </a:xfrm>
          <a:prstGeom prst="line">
            <a:avLst/>
          </a:prstGeom>
          <a:noFill/>
          <a:ln w="6350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fontAlgn="base">
              <a:defRPr/>
            </a:pPr>
            <a:endParaRPr lang="zh-CN" altLang="en-US" sz="1425" strike="noStrike" noProof="1">
              <a:solidFill>
                <a:schemeClr val="accent1"/>
              </a:solidFill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56801" y="3503613"/>
            <a:ext cx="4098630" cy="1058408"/>
          </a:xfrm>
        </p:spPr>
        <p:txBody>
          <a:bodyPr rIns="63500">
            <a:noAutofit/>
          </a:bodyPr>
          <a:lstStyle>
            <a:lvl1pPr algn="r">
              <a:defRPr sz="3600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256801" y="2856230"/>
            <a:ext cx="4098630" cy="586804"/>
          </a:xfrm>
        </p:spPr>
        <p:txBody>
          <a:bodyPr tIns="38100" rIns="76200" bIns="38100" anchor="ctr">
            <a:noAutofit/>
          </a:bodyPr>
          <a:lstStyle>
            <a:lvl1pPr marL="0" indent="0" algn="r" eaLnBrk="1" fontAlgn="base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1256831" y="2383625"/>
            <a:ext cx="4098600" cy="356400"/>
          </a:xfrm>
        </p:spPr>
        <p:txBody>
          <a:bodyPr anchor="b"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</a:lstStyle>
          <a:p>
            <a:pPr lvl="0" fontAlgn="base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fld id="{DD47DC10-9F80-47CA-9BB0-03FC4730FA4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2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2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2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2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base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2448" y="952508"/>
            <a:ext cx="396243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76813" y="952508"/>
            <a:ext cx="396243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单击图标添加图片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/>
            </a:lvl1pPr>
          </a:lstStyle>
          <a:p>
            <a:pPr lvl="0" fontAlgn="base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9387" b="34447"/>
          <a:stretch>
            <a:fillRect/>
          </a:stretch>
        </p:blipFill>
        <p:spPr>
          <a:xfrm>
            <a:off x="0" y="0"/>
            <a:ext cx="9144000" cy="454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5637213"/>
            <a:ext cx="9144000" cy="1220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6" name="等腰三角形 5"/>
          <p:cNvSpPr/>
          <p:nvPr>
            <p:custDataLst>
              <p:tags r:id="rId5"/>
            </p:custDataLst>
          </p:nvPr>
        </p:nvSpPr>
        <p:spPr>
          <a:xfrm rot="5400000" flipV="1">
            <a:off x="3140869" y="-1146969"/>
            <a:ext cx="2862263" cy="12192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7" name="直角三角形 6"/>
          <p:cNvSpPr/>
          <p:nvPr>
            <p:custDataLst>
              <p:tags r:id="rId6"/>
            </p:custDataLst>
          </p:nvPr>
        </p:nvSpPr>
        <p:spPr>
          <a:xfrm>
            <a:off x="0" y="3621088"/>
            <a:ext cx="9144000" cy="323691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7"/>
            </p:custDataLst>
          </p:nvPr>
        </p:nvSpPr>
        <p:spPr>
          <a:xfrm flipH="1">
            <a:off x="0" y="3044825"/>
            <a:ext cx="9144000" cy="3813175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572125" y="4290060"/>
            <a:ext cx="3319463" cy="1175385"/>
          </a:xfrm>
        </p:spPr>
        <p:txBody>
          <a:bodyPr rIns="25400" rtlCol="0" anchor="b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None/>
              <a:defRPr kumimoji="0" lang="zh-CN" altLang="en-US" sz="495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z="4950"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</p:nvPr>
        </p:nvSpPr>
        <p:spPr>
          <a:xfrm>
            <a:off x="5572124" y="5540698"/>
            <a:ext cx="3319358" cy="691347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342900" indent="0">
              <a:buNone/>
              <a:defRPr/>
            </a:lvl2pPr>
          </a:lstStyle>
          <a:p>
            <a:pPr lvl="0" fontAlgn="base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9" name="日期占位符 2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0" name="页脚占位符 3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fld id="{4FC38A87-77AC-48C7-9F0B-A360E0E07000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9387" b="34447"/>
          <a:stretch>
            <a:fillRect/>
          </a:stretch>
        </p:blipFill>
        <p:spPr>
          <a:xfrm>
            <a:off x="0" y="0"/>
            <a:ext cx="9144000" cy="454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5637213"/>
            <a:ext cx="9144000" cy="1220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6" name="等腰三角形 5"/>
          <p:cNvSpPr/>
          <p:nvPr>
            <p:custDataLst>
              <p:tags r:id="rId5"/>
            </p:custDataLst>
          </p:nvPr>
        </p:nvSpPr>
        <p:spPr>
          <a:xfrm rot="5400000" flipV="1">
            <a:off x="3140869" y="-1146969"/>
            <a:ext cx="2862263" cy="12192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7" name="直角三角形 6"/>
          <p:cNvSpPr/>
          <p:nvPr>
            <p:custDataLst>
              <p:tags r:id="rId6"/>
            </p:custDataLst>
          </p:nvPr>
        </p:nvSpPr>
        <p:spPr>
          <a:xfrm>
            <a:off x="0" y="3621088"/>
            <a:ext cx="9144000" cy="323691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7"/>
            </p:custDataLst>
          </p:nvPr>
        </p:nvSpPr>
        <p:spPr>
          <a:xfrm flipH="1">
            <a:off x="0" y="3048000"/>
            <a:ext cx="9144000" cy="3813175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000625" y="4614350"/>
            <a:ext cx="4076700" cy="1053581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pPr fontAlgn="base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000625" y="5739996"/>
            <a:ext cx="4076700" cy="504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fld id="{4FC38A87-77AC-48C7-9F0B-A360E0E07000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Freeform 6"/>
          <p:cNvSpPr/>
          <p:nvPr>
            <p:custDataLst>
              <p:tags r:id="rId2"/>
            </p:custDataLst>
          </p:nvPr>
        </p:nvSpPr>
        <p:spPr>
          <a:xfrm>
            <a:off x="0" y="3879850"/>
            <a:ext cx="3744913" cy="297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44516" y="2978150"/>
              </a:cxn>
              <a:cxn ang="0">
                <a:pos x="0" y="2978150"/>
              </a:cxn>
              <a:cxn ang="0">
                <a:pos x="0" y="0"/>
              </a:cxn>
            </a:cxnLst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6" name="Freeform 7"/>
          <p:cNvSpPr/>
          <p:nvPr>
            <p:custDataLst>
              <p:tags r:id="rId3"/>
            </p:custDataLst>
          </p:nvPr>
        </p:nvSpPr>
        <p:spPr>
          <a:xfrm>
            <a:off x="2122488" y="4400550"/>
            <a:ext cx="7021512" cy="2457450"/>
          </a:xfrm>
          <a:custGeom>
            <a:avLst/>
            <a:gdLst/>
            <a:ahLst/>
            <a:cxnLst>
              <a:cxn ang="0">
                <a:pos x="7021115" y="0"/>
              </a:cxn>
              <a:cxn ang="0">
                <a:pos x="7021115" y="2457450"/>
              </a:cxn>
              <a:cxn ang="0">
                <a:pos x="0" y="2457450"/>
              </a:cxn>
              <a:cxn ang="0">
                <a:pos x="7021115" y="0"/>
              </a:cxn>
            </a:cxnLst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" name="直接连接符 11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439863" y="2790825"/>
            <a:ext cx="3914775" cy="1588"/>
          </a:xfrm>
          <a:prstGeom prst="line">
            <a:avLst/>
          </a:prstGeom>
          <a:noFill/>
          <a:ln w="6350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fontAlgn="base">
              <a:defRPr/>
            </a:pPr>
            <a:endParaRPr lang="zh-CN" altLang="en-US" sz="1425" strike="noStrike" noProof="1">
              <a:solidFill>
                <a:schemeClr val="accent1"/>
              </a:solidFill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56801" y="3503613"/>
            <a:ext cx="4098630" cy="1058408"/>
          </a:xfrm>
        </p:spPr>
        <p:txBody>
          <a:bodyPr rIns="63500">
            <a:noAutofit/>
          </a:bodyPr>
          <a:lstStyle>
            <a:lvl1pPr algn="r">
              <a:defRPr sz="3600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256801" y="2856230"/>
            <a:ext cx="4098630" cy="586804"/>
          </a:xfrm>
        </p:spPr>
        <p:txBody>
          <a:bodyPr tIns="38100" rIns="76200" bIns="38100" anchor="ctr">
            <a:noAutofit/>
          </a:bodyPr>
          <a:lstStyle>
            <a:lvl1pPr marL="0" indent="0" algn="r" eaLnBrk="1" fontAlgn="base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1256831" y="2383625"/>
            <a:ext cx="4098600" cy="356400"/>
          </a:xfrm>
        </p:spPr>
        <p:txBody>
          <a:bodyPr anchor="b"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</a:lstStyle>
          <a:p>
            <a:pPr lvl="0" fontAlgn="base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4"/>
            <p:custDataLst>
              <p:tags r:id="rId5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5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fld id="{DD47DC10-9F80-47CA-9BB0-03FC4730FA4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2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2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2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2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base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2448" y="952508"/>
            <a:ext cx="396243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76813" y="952508"/>
            <a:ext cx="396243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  <a:p>
            <a:pPr lvl="1" fontAlgn="auto"/>
            <a:r>
              <a:rPr lang="zh-CN" altLang="en-US" strike="noStrike" noProof="1">
                <a:sym typeface="+mn-ea"/>
              </a:rPr>
              <a:t>第二级</a:t>
            </a:r>
            <a:endParaRPr lang="zh-CN" altLang="en-US" strike="noStrike" noProof="1">
              <a:sym typeface="+mn-ea"/>
            </a:endParaRPr>
          </a:p>
          <a:p>
            <a:pPr lvl="2" fontAlgn="auto"/>
            <a:r>
              <a:rPr lang="zh-CN" altLang="en-US" strike="noStrike" noProof="1">
                <a:sym typeface="+mn-ea"/>
              </a:rPr>
              <a:t>第三级</a:t>
            </a:r>
            <a:endParaRPr lang="zh-CN" altLang="en-US" strike="noStrike" noProof="1">
              <a:sym typeface="+mn-ea"/>
            </a:endParaRPr>
          </a:p>
          <a:p>
            <a:pPr lvl="3" fontAlgn="auto"/>
            <a:r>
              <a:rPr lang="zh-CN" altLang="en-US" strike="noStrike" noProof="1">
                <a:sym typeface="+mn-ea"/>
              </a:rPr>
              <a:t>第四级</a:t>
            </a:r>
            <a:endParaRPr lang="zh-CN" altLang="en-US" strike="noStrike" noProof="1">
              <a:sym typeface="+mn-ea"/>
            </a:endParaRPr>
          </a:p>
          <a:p>
            <a:pPr lvl="4" fontAlgn="auto"/>
            <a:r>
              <a:rPr lang="zh-CN" altLang="en-US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单击图标添加图片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/>
            </a:lvl1pPr>
          </a:lstStyle>
          <a:p>
            <a:pPr lvl="0" fontAlgn="base"/>
            <a:r>
              <a:rPr lang="zh-CN" altLang="en-US" strike="noStrike" noProof="1">
                <a:sym typeface="+mn-ea"/>
              </a:rPr>
              <a:t>单击此处</a:t>
            </a:r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9387" b="34447"/>
          <a:stretch>
            <a:fillRect/>
          </a:stretch>
        </p:blipFill>
        <p:spPr>
          <a:xfrm>
            <a:off x="0" y="0"/>
            <a:ext cx="9144000" cy="454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5637213"/>
            <a:ext cx="9144000" cy="1220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6" name="等腰三角形 5"/>
          <p:cNvSpPr/>
          <p:nvPr>
            <p:custDataLst>
              <p:tags r:id="rId5"/>
            </p:custDataLst>
          </p:nvPr>
        </p:nvSpPr>
        <p:spPr>
          <a:xfrm rot="5400000" flipV="1">
            <a:off x="3140869" y="-1146969"/>
            <a:ext cx="2862263" cy="12192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7" name="直角三角形 6"/>
          <p:cNvSpPr/>
          <p:nvPr>
            <p:custDataLst>
              <p:tags r:id="rId6"/>
            </p:custDataLst>
          </p:nvPr>
        </p:nvSpPr>
        <p:spPr>
          <a:xfrm>
            <a:off x="0" y="3621088"/>
            <a:ext cx="9144000" cy="323691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7"/>
            </p:custDataLst>
          </p:nvPr>
        </p:nvSpPr>
        <p:spPr>
          <a:xfrm flipH="1">
            <a:off x="0" y="3044825"/>
            <a:ext cx="9144000" cy="3813175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1800" strike="noStrike" noProof="1"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572125" y="4290060"/>
            <a:ext cx="3319463" cy="1175385"/>
          </a:xfrm>
        </p:spPr>
        <p:txBody>
          <a:bodyPr rIns="25400" rtlCol="0" anchor="b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None/>
              <a:defRPr kumimoji="0" lang="zh-CN" altLang="en-US" sz="495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z="4950"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</p:nvPr>
        </p:nvSpPr>
        <p:spPr>
          <a:xfrm>
            <a:off x="5572124" y="5540698"/>
            <a:ext cx="3319358" cy="691347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342900" indent="0">
              <a:buNone/>
              <a:defRPr/>
            </a:lvl2pPr>
          </a:lstStyle>
          <a:p>
            <a:pPr lvl="0" fontAlgn="base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9" name="日期占位符 2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0" name="页脚占位符 3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base">
              <a:defRPr/>
            </a:pPr>
            <a:fld id="{4FC38A87-77AC-48C7-9F0B-A360E0E07000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03238" y="442913"/>
            <a:ext cx="8139112" cy="4429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503238" y="952500"/>
            <a:ext cx="8139112" cy="53895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0" rIns="82550" bIns="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noProof="1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2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 spc="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9pPr>
    </p:titleStyle>
    <p:bodyStyle>
      <a:lvl1pPr marL="171450" indent="-17145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143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8572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2001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5430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03238" y="442913"/>
            <a:ext cx="8139112" cy="4429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503238" y="952500"/>
            <a:ext cx="8139112" cy="53895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0" rIns="82550" bIns="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8813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noProof="1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2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defRPr/>
            </a:pPr>
            <a:endParaRPr lang="zh-CN" altLang="en-US" sz="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 spc="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9pPr>
    </p:titleStyle>
    <p:bodyStyle>
      <a:lvl1pPr marL="171450" indent="-17145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143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8572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2001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5430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5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6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6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3.jpeg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7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7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8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8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8.xml"/><Relationship Id="rId2" Type="http://schemas.openxmlformats.org/officeDocument/2006/relationships/image" Target="../media/image3.jpeg"/><Relationship Id="rId1" Type="http://schemas.openxmlformats.org/officeDocument/2006/relationships/tags" Target="../tags/tag87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image" Target="../media/image3.jpeg"/><Relationship Id="rId1" Type="http://schemas.openxmlformats.org/officeDocument/2006/relationships/tags" Target="../tags/tag8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9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9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9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9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9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3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5.xml"/><Relationship Id="rId2" Type="http://schemas.openxmlformats.org/officeDocument/2006/relationships/image" Target="../media/image3.jpeg"/><Relationship Id="rId1" Type="http://schemas.openxmlformats.org/officeDocument/2006/relationships/tags" Target="../tags/tag10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0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17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4.xml"/><Relationship Id="rId7" Type="http://schemas.openxmlformats.org/officeDocument/2006/relationships/image" Target="../media/image3.jpeg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image" Target="../media/image3.jpeg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33.xml"/><Relationship Id="rId1" Type="http://schemas.openxmlformats.org/officeDocument/2006/relationships/tags" Target="../tags/tag125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image" Target="../media/image3.jpeg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42.xml"/><Relationship Id="rId1" Type="http://schemas.openxmlformats.org/officeDocument/2006/relationships/tags" Target="../tags/tag13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image" Target="../media/image3.jpeg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image" Target="../media/image3.jpeg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image" Target="../media/image3.jpeg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image" Target="../media/image3.jpeg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image" Target="../media/image3.jpeg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image" Target="../media/image3.jpeg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image" Target="../media/image3.jpeg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tags" Target="../tags/tag176.xml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image" Target="../media/image3.jpeg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image" Target="../media/image3.jpeg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18.xml"/><Relationship Id="rId10" Type="http://schemas.openxmlformats.org/officeDocument/2006/relationships/image" Target="../media/image9.jpe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6325" y="4293235"/>
            <a:ext cx="2731135" cy="21932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1811020" y="1247140"/>
          <a:ext cx="6306820" cy="5487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6820"/>
              </a:tblGrid>
              <a:tr h="54870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gradFill>
                            <a:gsLst>
                              <a:gs pos="0">
                                <a:srgbClr val="012D86"/>
                              </a:gs>
                              <a:gs pos="100000">
                                <a:srgbClr val="0E2557"/>
                              </a:gs>
                            </a:gsLst>
                            <a:lin scaled="0"/>
                          </a:gradFill>
                        </a:rPr>
                        <a:t>PRODUCT CALALOGUE</a:t>
                      </a:r>
                      <a:endParaRPr lang="en-US" altLang="zh-CN" sz="1800" b="0">
                        <a:gradFill>
                          <a:gsLst>
                            <a:gs pos="0">
                              <a:srgbClr val="012D86"/>
                            </a:gs>
                            <a:gs pos="100000">
                              <a:srgbClr val="0E2557"/>
                            </a:gs>
                          </a:gsLst>
                          <a:lin scaled="0"/>
                        </a:gradFill>
                      </a:endParaRPr>
                    </a:p>
                    <a:p>
                      <a:pPr algn="ctr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I.  CERAMIC MATERIAL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II.  REFRACTORY MATERIAL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III.  MAGNESITE PRODUCT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Ⅳ. 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+mn-ea"/>
                        </a:rPr>
                        <a:t>CELLULOSE PRODUCTS</a:t>
                      </a:r>
                      <a:endParaRPr lang="en-US" altLang="zh-CN" sz="18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            Ⅴ. </a:t>
                      </a:r>
                      <a:r>
                        <a:rPr lang="en-US" alt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+mn-ea"/>
                        </a:rPr>
                        <a:t>SODIUM TRIPOLYPHOSPHATE</a:t>
                      </a:r>
                      <a:endParaRPr lang="en-US" altLang="zh-CN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ea typeface="微软雅黑" panose="020B0503020204020204" charset="-122"/>
                          <a:sym typeface="+mn-ea"/>
                        </a:rPr>
                        <a:t> Ⅶ. POLISHING PRODUCTS</a:t>
                      </a:r>
                      <a:endParaRPr lang="en-US" altLang="zh-CN" sz="1800" b="1">
                        <a:solidFill>
                          <a:srgbClr val="082C7E"/>
                        </a:solidFill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                        </a:t>
                      </a:r>
                      <a:endParaRPr lang="en-US" altLang="zh-CN" sz="1800" b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6205"/>
            <a:ext cx="1149350" cy="7702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409575" y="1135380"/>
          <a:ext cx="8681085" cy="5726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81085"/>
              </a:tblGrid>
              <a:tr h="57264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gradFill>
                            <a:gsLst>
                              <a:gs pos="0">
                                <a:srgbClr val="012D86"/>
                              </a:gs>
                              <a:gs pos="100000">
                                <a:srgbClr val="0E2557"/>
                              </a:gs>
                            </a:gsLst>
                            <a:lin scaled="0"/>
                          </a:gradFill>
                        </a:rPr>
                        <a:t>PRODUCT CALALOGUE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                    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I.  CERAMIC MATERIAL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01        WOLLASTONITE  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            (</a:t>
                      </a:r>
                      <a:r>
                        <a:rPr lang="en-US" altLang="zh-CN" sz="1600">
                          <a:solidFill>
                            <a:srgbClr val="000714"/>
                          </a:solidFill>
                          <a:sym typeface="+mn-ea"/>
                        </a:rPr>
                        <a:t>Can be customized upon request </a:t>
                      </a:r>
                      <a:r>
                        <a:rPr lang="en-US" altLang="zh-CN" sz="1400">
                          <a:solidFill>
                            <a:srgbClr val="000714"/>
                          </a:solidFill>
                          <a:sym typeface="+mn-ea"/>
                        </a:rPr>
                        <a:t>)</a:t>
                      </a:r>
                      <a:endParaRPr lang="en-US" altLang="zh-CN" sz="14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02        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CALCINED TALC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03        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TALC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04         LOW Fe</a:t>
                      </a: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2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O</a:t>
                      </a: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3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DOLOMITE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05         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ALUMINA BALL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06         DIOPSIDE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07         CERAMIC BRIGHTENER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             08         KAOLIN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6205"/>
            <a:ext cx="1149350" cy="7702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409575" y="1135380"/>
          <a:ext cx="8681085" cy="5726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81085"/>
              </a:tblGrid>
              <a:tr h="57264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gradFill>
                            <a:gsLst>
                              <a:gs pos="0">
                                <a:srgbClr val="012D86"/>
                              </a:gs>
                              <a:gs pos="100000">
                                <a:srgbClr val="0E2557"/>
                              </a:gs>
                            </a:gsLst>
                            <a:lin scaled="0"/>
                          </a:gradFill>
                        </a:rPr>
                        <a:t>PRODUCT CALALOGUE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        </a:t>
                      </a:r>
                      <a:endParaRPr lang="en-US" altLang="zh-CN" sz="1800" b="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09        POTASSIUM FELDSPAR  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          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10        NEPHELINE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11         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BARIUM CARBONATE 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12         BENTONITE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6205"/>
            <a:ext cx="1149350" cy="7702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409575" y="1271905"/>
          <a:ext cx="8681085" cy="5487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81085"/>
              </a:tblGrid>
              <a:tr h="54870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gradFill>
                            <a:gsLst>
                              <a:gs pos="0">
                                <a:srgbClr val="012D86"/>
                              </a:gs>
                              <a:gs pos="100000">
                                <a:srgbClr val="0E2557"/>
                              </a:gs>
                            </a:gsLst>
                            <a:lin scaled="0"/>
                          </a:gradFill>
                        </a:rPr>
                        <a:t>PRODUCT CALALOGUE</a:t>
                      </a:r>
                      <a:endParaRPr lang="en-US" altLang="zh-CN" sz="1800" b="0">
                        <a:gradFill>
                          <a:gsLst>
                            <a:gs pos="0">
                              <a:srgbClr val="012D86"/>
                            </a:gs>
                            <a:gs pos="100000">
                              <a:srgbClr val="0E2557"/>
                            </a:gs>
                          </a:gsLst>
                          <a:lin scaled="0"/>
                        </a:gradFill>
                      </a:endParaRPr>
                    </a:p>
                    <a:p>
                      <a:pPr algn="ctr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                     </a:t>
                      </a: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II.  REFRACTORY MATERIAL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01        SILLIMANITE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          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02        RUTILE</a:t>
                      </a:r>
                      <a:endParaRPr lang="en-US" altLang="zh-CN" sz="1800">
                        <a:solidFill>
                          <a:srgbClr val="000714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03        KYANITE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rgbClr val="000714"/>
                          </a:solidFill>
                          <a:sym typeface="+mn-ea"/>
                        </a:rPr>
                        <a:t>                                       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6205"/>
            <a:ext cx="1149350" cy="7702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1691640" y="1268730"/>
          <a:ext cx="6137910" cy="5487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7910"/>
              </a:tblGrid>
              <a:tr h="54870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gradFill>
                            <a:gsLst>
                              <a:gs pos="0">
                                <a:srgbClr val="012D86"/>
                              </a:gs>
                              <a:gs pos="100000">
                                <a:srgbClr val="0E2557"/>
                              </a:gs>
                            </a:gsLst>
                            <a:lin scaled="0"/>
                          </a:gradFill>
                        </a:rPr>
                        <a:t>PRODUCT CALALOGUE</a:t>
                      </a:r>
                      <a:endParaRPr lang="en-US" altLang="zh-CN" sz="1800" b="0">
                        <a:gradFill>
                          <a:gsLst>
                            <a:gs pos="0">
                              <a:srgbClr val="012D86"/>
                            </a:gs>
                            <a:gs pos="100000">
                              <a:srgbClr val="0E2557"/>
                            </a:gs>
                          </a:gsLst>
                          <a:lin scaled="0"/>
                        </a:gradFill>
                      </a:endParaRPr>
                    </a:p>
                    <a:p>
                      <a:pPr algn="ctr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III. MAGNESITE PRODUCT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01        CAUSTIC CALCINED MAGNESITE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02        DEAD BURNED MAGNESITE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          Ⅳ. CELLULOSE PRODUCTS</a:t>
                      </a: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714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714"/>
                          </a:solidFill>
                        </a:rPr>
                        <a:t>               01  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sym typeface="+mn-ea"/>
                        </a:rPr>
                        <a:t>SODIUM CARBOXYMETHYL CELLULOSE</a:t>
                      </a:r>
                      <a:endParaRPr lang="en-US" altLang="zh-CN" sz="1800">
                        <a:solidFill>
                          <a:srgbClr val="000000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                     (CMC-AMC03)</a:t>
                      </a:r>
                      <a:endParaRPr lang="en-US" altLang="zh-CN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zh-CN" altLang="en-US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               02  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sym typeface="+mn-ea"/>
                        </a:rPr>
                        <a:t>SODIUM CARBOXYMETHYL CELLULOSE</a:t>
                      </a:r>
                      <a:endParaRPr lang="en-US" altLang="zh-CN" sz="1800">
                        <a:solidFill>
                          <a:srgbClr val="000000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                     (CMC-AMC05)</a:t>
                      </a:r>
                      <a:endParaRPr lang="en-US" altLang="zh-CN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endParaRPr lang="en-US" altLang="zh-CN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               03  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sym typeface="+mn-ea"/>
                        </a:rPr>
                        <a:t>SODIUM CARBOXYMETHYL CELLULOSE</a:t>
                      </a:r>
                      <a:endParaRPr lang="en-US" altLang="zh-CN" sz="1800">
                        <a:solidFill>
                          <a:srgbClr val="000000"/>
                        </a:solidFill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                     (CMC-AMC02)</a:t>
                      </a:r>
                      <a:endParaRPr lang="en-US" altLang="zh-CN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6205"/>
            <a:ext cx="1149350" cy="7702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HKTEL:+86-15842046996  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769870" y="1196975"/>
            <a:ext cx="3603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01    WOLLASTONITE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107315" y="1963420"/>
          <a:ext cx="4693920" cy="3004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934845"/>
                <a:gridCol w="1311275"/>
              </a:tblGrid>
              <a:tr h="2406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19494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52.04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351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＜0.35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1717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＞43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1.46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224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0.02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0.08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LOSS (1025℃)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＜2.5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9690" y="1557020"/>
            <a:ext cx="46780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GRADE A-1</a:t>
            </a:r>
            <a:endParaRPr lang="zh-CN" altLang="en-US" sz="1400"/>
          </a:p>
        </p:txBody>
      </p:sp>
      <p:sp>
        <p:nvSpPr>
          <p:cNvPr id="9" name="文本框 8"/>
          <p:cNvSpPr txBox="1"/>
          <p:nvPr/>
        </p:nvSpPr>
        <p:spPr>
          <a:xfrm>
            <a:off x="147320" y="5013325"/>
            <a:ext cx="45605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sp>
        <p:nvSpPr>
          <p:cNvPr id="17" name="文本框 16"/>
          <p:cNvSpPr txBox="1"/>
          <p:nvPr/>
        </p:nvSpPr>
        <p:spPr>
          <a:xfrm>
            <a:off x="5147945" y="1528445"/>
            <a:ext cx="371221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         GRADE A-1B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2"/>
            </p:custDataLst>
          </p:nvPr>
        </p:nvGraphicFramePr>
        <p:xfrm>
          <a:off x="4915535" y="1943735"/>
          <a:ext cx="4206240" cy="3209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"/>
                <a:gridCol w="1934845"/>
                <a:gridCol w="1311275"/>
              </a:tblGrid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2923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53.06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224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＜0.3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292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＞42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1.35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22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0.02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0.03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LOSS (1025℃)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＜3.0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表格 20"/>
          <p:cNvGraphicFramePr/>
          <p:nvPr>
            <p:custDataLst>
              <p:tags r:id="rId3"/>
            </p:custDataLst>
          </p:nvPr>
        </p:nvGraphicFramePr>
        <p:xfrm>
          <a:off x="127000" y="5285740"/>
          <a:ext cx="4716145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445"/>
                <a:gridCol w="2709545"/>
                <a:gridCol w="1367155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NAME OF TEST</a:t>
                      </a:r>
                      <a:endParaRPr lang="en-US" altLang="zh-CN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1200℃ Heat preservation 30 min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72.1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L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91.40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a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1.00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b*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8.83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表格 21"/>
          <p:cNvGraphicFramePr/>
          <p:nvPr>
            <p:custDataLst>
              <p:tags r:id="rId4"/>
            </p:custDataLst>
          </p:nvPr>
        </p:nvGraphicFramePr>
        <p:xfrm>
          <a:off x="4915535" y="5304790"/>
          <a:ext cx="4159885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445"/>
                <a:gridCol w="2493645"/>
                <a:gridCol w="1026795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NAME OF TEST</a:t>
                      </a:r>
                      <a:endParaRPr lang="en-US" altLang="zh-CN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1200℃ Heat preservation 30 min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80.3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L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93.91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a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0.56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b*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6.04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4915535" y="5015865"/>
            <a:ext cx="4560570" cy="269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807335" y="1196975"/>
            <a:ext cx="35286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01    WOLLASTONITE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85725" y="1918335"/>
          <a:ext cx="4236720" cy="301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435"/>
                <a:gridCol w="1520190"/>
                <a:gridCol w="1649095"/>
              </a:tblGrid>
              <a:tr h="3295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393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60.50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485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266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＜0.20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600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TiO2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587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＞ 36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0.58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06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41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＜0.01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073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LOSS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(1025℃)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＜ 1.5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62865" y="1565275"/>
            <a:ext cx="42875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                        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GRADE A-2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3825" y="5006340"/>
            <a:ext cx="36753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PHYSICAL PROPERTIES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127000" y="5285740"/>
          <a:ext cx="4159885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445"/>
                <a:gridCol w="2493645"/>
                <a:gridCol w="1026795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NAME OF TEST</a:t>
                      </a:r>
                      <a:endParaRPr lang="en-US" altLang="zh-CN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1200℃ Heat preservation 30 min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82.0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L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94.04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a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0.53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b*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4.39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389120" y="1565275"/>
            <a:ext cx="45935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GRADE A-3A</a:t>
            </a:r>
            <a:endParaRPr lang="zh-CN" altLang="en-US" sz="1400"/>
          </a:p>
        </p:txBody>
      </p:sp>
      <p:sp>
        <p:nvSpPr>
          <p:cNvPr id="9" name="文本框 8"/>
          <p:cNvSpPr txBox="1"/>
          <p:nvPr/>
        </p:nvSpPr>
        <p:spPr>
          <a:xfrm>
            <a:off x="4427855" y="5013325"/>
            <a:ext cx="3632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4516120" y="1926590"/>
          <a:ext cx="4236720" cy="301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435"/>
                <a:gridCol w="1520190"/>
                <a:gridCol w="1649095"/>
              </a:tblGrid>
              <a:tr h="3295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393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49.53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485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266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＜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TiO2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587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＞ 43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1.39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06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41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＜0.01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073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LOSS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(1025℃)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＜ 4.0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表格 14"/>
          <p:cNvGraphicFramePr/>
          <p:nvPr>
            <p:custDataLst>
              <p:tags r:id="rId4"/>
            </p:custDataLst>
          </p:nvPr>
        </p:nvGraphicFramePr>
        <p:xfrm>
          <a:off x="4554220" y="5313045"/>
          <a:ext cx="4159885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445"/>
                <a:gridCol w="2493645"/>
                <a:gridCol w="1026795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NAME OF TEST</a:t>
                      </a:r>
                      <a:endParaRPr lang="en-US" altLang="zh-CN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1200℃ Heat preservation 30 min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85.6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L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94.00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a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1.91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           b*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2.43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内容占位符 13" descr="3"/>
          <p:cNvPicPr>
            <a:picLocks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51460" y="116205"/>
            <a:ext cx="1148400" cy="7692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34920" y="1341120"/>
            <a:ext cx="4104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02    CALCINED TALC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855" y="1772920"/>
            <a:ext cx="41636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179705" y="2143125"/>
          <a:ext cx="4270375" cy="3366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445"/>
                <a:gridCol w="1632585"/>
                <a:gridCol w="1490345"/>
              </a:tblGrid>
              <a:tr h="42037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LOI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1.18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65.07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31.93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073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0.03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79705" y="5661660"/>
            <a:ext cx="224853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graphicFrame>
        <p:nvGraphicFramePr>
          <p:cNvPr id="14" name="表格 13"/>
          <p:cNvGraphicFramePr/>
          <p:nvPr>
            <p:custDataLst>
              <p:tags r:id="rId2"/>
            </p:custDataLst>
          </p:nvPr>
        </p:nvGraphicFramePr>
        <p:xfrm>
          <a:off x="179705" y="6021705"/>
          <a:ext cx="4288155" cy="60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425"/>
                <a:gridCol w="2569845"/>
                <a:gridCol w="1111885"/>
              </a:tblGrid>
              <a:tr h="30924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NAME OF TEST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  1200℃ Heat preservation 30 min</a:t>
                      </a: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 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92.7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内容占位符 8" descr="3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460" y="188595"/>
            <a:ext cx="1150097" cy="77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19045" y="1242695"/>
            <a:ext cx="4104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            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03     TALC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855" y="1772920"/>
            <a:ext cx="44843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                            TALC-A   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179705" y="2143125"/>
          <a:ext cx="4019550" cy="2399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200"/>
                <a:gridCol w="1576705"/>
                <a:gridCol w="1477645"/>
              </a:tblGrid>
              <a:tr h="42037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LOI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7.18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59.46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0.08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1.54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31.71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79705" y="4797425"/>
            <a:ext cx="224853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graphicFrame>
        <p:nvGraphicFramePr>
          <p:cNvPr id="14" name="表格 13"/>
          <p:cNvGraphicFramePr/>
          <p:nvPr>
            <p:custDataLst>
              <p:tags r:id="rId2"/>
            </p:custDataLst>
          </p:nvPr>
        </p:nvGraphicFramePr>
        <p:xfrm>
          <a:off x="179705" y="5229225"/>
          <a:ext cx="4004945" cy="60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425"/>
                <a:gridCol w="2444750"/>
                <a:gridCol w="953770"/>
              </a:tblGrid>
              <a:tr h="30924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NAME OF TEST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1200℃ Heat preservation 30 min</a:t>
                      </a: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90.4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648835" y="1772920"/>
            <a:ext cx="42792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TALC-B</a:t>
            </a:r>
            <a:endParaRPr lang="zh-CN" altLang="en-US" sz="1400"/>
          </a:p>
        </p:txBody>
      </p:sp>
      <p:graphicFrame>
        <p:nvGraphicFramePr>
          <p:cNvPr id="9" name="表格 8"/>
          <p:cNvGraphicFramePr/>
          <p:nvPr>
            <p:custDataLst>
              <p:tags r:id="rId3"/>
            </p:custDataLst>
          </p:nvPr>
        </p:nvGraphicFramePr>
        <p:xfrm>
          <a:off x="4669155" y="2143125"/>
          <a:ext cx="4281805" cy="2399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5380"/>
                <a:gridCol w="1610360"/>
                <a:gridCol w="1536065"/>
              </a:tblGrid>
              <a:tr h="42037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LOI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6.56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0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.38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59.36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0.33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1.68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02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31.36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644390" y="4797425"/>
            <a:ext cx="224853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graphicFrame>
        <p:nvGraphicFramePr>
          <p:cNvPr id="11" name="表格 10"/>
          <p:cNvGraphicFramePr/>
          <p:nvPr>
            <p:custDataLst>
              <p:tags r:id="rId4"/>
            </p:custDataLst>
          </p:nvPr>
        </p:nvGraphicFramePr>
        <p:xfrm>
          <a:off x="4669155" y="5243195"/>
          <a:ext cx="4234180" cy="60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50"/>
                <a:gridCol w="2584450"/>
                <a:gridCol w="1008380"/>
              </a:tblGrid>
              <a:tr h="30924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NAME OF TEST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1200℃ Heat preservation 30 min</a:t>
                      </a: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85.8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内容占位符 14" descr="3"/>
          <p:cNvPicPr>
            <a:picLocks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23850" y="120650"/>
            <a:ext cx="1150097" cy="770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971550" y="1565275"/>
            <a:ext cx="219202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941705" y="1973580"/>
          <a:ext cx="7392035" cy="4728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805"/>
                <a:gridCol w="1915795"/>
                <a:gridCol w="1915795"/>
                <a:gridCol w="1945640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Test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LOSS(1025℃</a:t>
                      </a:r>
                      <a:r>
                        <a:rPr lang="zh-CN" altLang="en-US">
                          <a:solidFill>
                            <a:srgbClr val="000714"/>
                          </a:solidFill>
                        </a:rPr>
                        <a:t>）</a:t>
                      </a:r>
                      <a:endParaRPr lang="zh-CN" altLang="en-US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46.93%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689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000714"/>
                          </a:solidFill>
                        </a:rPr>
                        <a:t>＜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790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0.05%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832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0.0067%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32.26%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20.59%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784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</a:t>
                      </a:r>
                      <a:r>
                        <a:rPr lang="en-US" altLang="zh-CN" baseline="-25000">
                          <a:solidFill>
                            <a:srgbClr val="000714"/>
                          </a:solidFill>
                        </a:rPr>
                        <a:t>2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000714"/>
                          </a:solidFill>
                        </a:rPr>
                        <a:t>＜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832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Na</a:t>
                      </a:r>
                      <a:r>
                        <a:rPr lang="en-US" altLang="zh-CN" baseline="-25000">
                          <a:solidFill>
                            <a:srgbClr val="000714"/>
                          </a:solidFill>
                        </a:rPr>
                        <a:t>2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000714"/>
                          </a:solidFill>
                        </a:rPr>
                        <a:t>＜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62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TiO</a:t>
                      </a:r>
                      <a:r>
                        <a:rPr lang="en-US" altLang="zh-CN" baseline="-25000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 baseline="-250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62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White degree(1200℃</a:t>
                      </a:r>
                      <a:r>
                        <a:rPr lang="zh-CN" altLang="en-US">
                          <a:solidFill>
                            <a:srgbClr val="000714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30min burned,blue light)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95.5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956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Color difference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(1200℃</a:t>
                      </a:r>
                      <a:r>
                        <a:rPr lang="zh-CN" altLang="en-US">
                          <a:solidFill>
                            <a:srgbClr val="000714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30min)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98.26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0.59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0.86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313815" y="1196975"/>
            <a:ext cx="64071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04    DOLOMITE </a:t>
            </a:r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（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low Fe2O3 content for glass industry)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pic>
        <p:nvPicPr>
          <p:cNvPr id="11" name="内容占位符 10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05" y="188595"/>
            <a:ext cx="1150097" cy="770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850" y="2205355"/>
            <a:ext cx="84651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68% ALUMINA BALL 60MM 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323850" y="2719705"/>
          <a:ext cx="8514080" cy="305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620"/>
                <a:gridCol w="1928495"/>
                <a:gridCol w="3079750"/>
                <a:gridCol w="260921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418465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Before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4021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6131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After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3992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502920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Avarage Diameter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60.47 (mm)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8036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Current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0.182 (‰</a:t>
                      </a:r>
                      <a:r>
                        <a:rPr lang="zh-CN" altLang="zh-CN">
                          <a:solidFill>
                            <a:srgbClr val="000714"/>
                          </a:solidFill>
                        </a:rPr>
                        <a:t>）</a:t>
                      </a:r>
                      <a:endParaRPr lang="zh-CN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noFill/>
                        </a:rPr>
                        <a:t>      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                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                       BULK DENSITY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                   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3.01 (g/cm3)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1051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         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     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 69.95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204210" y="1412875"/>
            <a:ext cx="3242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05    ALUMINA BALL</a:t>
            </a:r>
            <a:endParaRPr lang="zh-CN" altLang="en-US"/>
          </a:p>
        </p:txBody>
      </p:sp>
      <p:pic>
        <p:nvPicPr>
          <p:cNvPr id="11" name="内容占位符 10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05" y="188595"/>
            <a:ext cx="1150097" cy="770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850" y="2205355"/>
            <a:ext cx="84651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  68% ALUMINA BALL 50MM 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323850" y="2719705"/>
          <a:ext cx="8514080" cy="305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620"/>
                <a:gridCol w="1928495"/>
                <a:gridCol w="3079750"/>
                <a:gridCol w="260921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418465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Before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4004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6131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After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3970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502920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Avarage Diameter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52.16 (mm)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8036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Current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0.185 (‰</a:t>
                      </a:r>
                      <a:r>
                        <a:rPr lang="zh-CN" altLang="zh-CN">
                          <a:solidFill>
                            <a:srgbClr val="000714"/>
                          </a:solidFill>
                        </a:rPr>
                        <a:t>）</a:t>
                      </a:r>
                      <a:endParaRPr lang="zh-CN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204210" y="1412875"/>
            <a:ext cx="3242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05    ALUMINA BALL</a:t>
            </a:r>
            <a:endParaRPr lang="zh-CN" altLang="en-US"/>
          </a:p>
        </p:txBody>
      </p:sp>
      <p:pic>
        <p:nvPicPr>
          <p:cNvPr id="11" name="内容占位符 10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05" y="188595"/>
            <a:ext cx="1150097" cy="770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850" y="2205355"/>
            <a:ext cx="84651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   68% ALUMINA BALL 40MM 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323850" y="2719705"/>
          <a:ext cx="8514080" cy="305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620"/>
                <a:gridCol w="1928495"/>
                <a:gridCol w="3079750"/>
                <a:gridCol w="260921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418465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Before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4002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6131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After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3962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502920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Avarage Diameter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41.99 (mm)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8036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Current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0.175 (‰</a:t>
                      </a:r>
                      <a:r>
                        <a:rPr lang="zh-CN" altLang="zh-CN">
                          <a:solidFill>
                            <a:srgbClr val="000714"/>
                          </a:solidFill>
                        </a:rPr>
                        <a:t>）</a:t>
                      </a:r>
                      <a:endParaRPr lang="zh-CN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204210" y="1412875"/>
            <a:ext cx="3242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05    ALUMINA BALL</a:t>
            </a:r>
            <a:endParaRPr lang="zh-CN" altLang="en-US"/>
          </a:p>
        </p:txBody>
      </p:sp>
      <p:pic>
        <p:nvPicPr>
          <p:cNvPr id="11" name="内容占位符 10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05" y="188595"/>
            <a:ext cx="1150097" cy="770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850" y="2205355"/>
            <a:ext cx="84651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   68% ALUMINA BALL 30MM 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323850" y="2719705"/>
          <a:ext cx="8514080" cy="305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620"/>
                <a:gridCol w="1928495"/>
                <a:gridCol w="3079750"/>
                <a:gridCol w="260921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418465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Before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4015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6131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Weight After Grinding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3978 (g)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502920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Avarage Diameter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37.79 (mm)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80365">
                <a:tc vMerge="1">
                  <a:tcPr/>
                </a:tc>
                <a:tc v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Current Abrasion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          0.145 (‰</a:t>
                      </a:r>
                      <a:r>
                        <a:rPr lang="zh-CN" altLang="zh-CN">
                          <a:solidFill>
                            <a:srgbClr val="000714"/>
                          </a:solidFill>
                        </a:rPr>
                        <a:t>）</a:t>
                      </a:r>
                      <a:endParaRPr lang="zh-CN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204210" y="1412875"/>
            <a:ext cx="3242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05    ALUMINA BALL</a:t>
            </a:r>
            <a:endParaRPr lang="zh-CN" altLang="en-US"/>
          </a:p>
        </p:txBody>
      </p:sp>
      <p:pic>
        <p:nvPicPr>
          <p:cNvPr id="11" name="内容占位符 10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05" y="188595"/>
            <a:ext cx="1150097" cy="770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987675" y="1341120"/>
            <a:ext cx="4104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05    ALUMINA BALL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116840" y="2637155"/>
          <a:ext cx="4191000" cy="3618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520190"/>
                <a:gridCol w="164909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30.75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40.09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0.28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TiO2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0.21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0.09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0.45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1.43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051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Zr(Hf)O2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24.27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051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LOI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2.09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07950" y="2132965"/>
            <a:ext cx="86080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                                                                                                                        92%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7" name="表格 16"/>
          <p:cNvGraphicFramePr/>
          <p:nvPr>
            <p:custDataLst>
              <p:tags r:id="rId2"/>
            </p:custDataLst>
          </p:nvPr>
        </p:nvGraphicFramePr>
        <p:xfrm>
          <a:off x="4572000" y="2637155"/>
          <a:ext cx="4236720" cy="3618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435"/>
                <a:gridCol w="1638300"/>
                <a:gridCol w="153098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NAME OF TEST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Shrinkage %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6.48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  LOI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1.34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Residue 300#%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0.08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  L*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92.84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  a*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-0.26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  b*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5.85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Whiteness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83.14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Temperature C 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1192/1208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051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CED1CC"/>
                          </a:solidFill>
                        </a:rPr>
                        <a:t>   </a:t>
                      </a: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Cycle Min.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</a:rPr>
                        <a:t>       43</a:t>
                      </a:r>
                      <a:endParaRPr lang="en-US" altLang="zh-CN" sz="135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850" y="116205"/>
            <a:ext cx="1148400" cy="7692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850" y="1564640"/>
            <a:ext cx="469074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DIOPSIDE               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04210" y="1196340"/>
            <a:ext cx="3242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06  DIOPSIDE</a:t>
            </a:r>
            <a:endParaRPr lang="zh-CN" altLang="en-US"/>
          </a:p>
        </p:txBody>
      </p:sp>
      <p:pic>
        <p:nvPicPr>
          <p:cNvPr id="10" name="内容占位符 9" descr="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3850" y="116205"/>
            <a:ext cx="1150097" cy="770400"/>
          </a:xfrm>
          <a:prstGeom prst="rect">
            <a:avLst/>
          </a:prstGeom>
        </p:spPr>
      </p:pic>
      <p:graphicFrame>
        <p:nvGraphicFramePr>
          <p:cNvPr id="11" name="表格 10"/>
          <p:cNvGraphicFramePr/>
          <p:nvPr>
            <p:custDataLst>
              <p:tags r:id="rId2"/>
            </p:custDataLst>
          </p:nvPr>
        </p:nvGraphicFramePr>
        <p:xfrm>
          <a:off x="320675" y="1916430"/>
          <a:ext cx="8367395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8990"/>
                <a:gridCol w="3140710"/>
                <a:gridCol w="3147695"/>
              </a:tblGrid>
              <a:tr h="3155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1968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63.84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35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0.56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0.23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171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18.80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13.38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22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0.19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LOSS (1025℃)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2.65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23850" y="5019675"/>
            <a:ext cx="45605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graphicFrame>
        <p:nvGraphicFramePr>
          <p:cNvPr id="21" name="表格 20"/>
          <p:cNvGraphicFramePr/>
          <p:nvPr>
            <p:custDataLst>
              <p:tags r:id="rId4"/>
            </p:custDataLst>
          </p:nvPr>
        </p:nvGraphicFramePr>
        <p:xfrm>
          <a:off x="323850" y="5300980"/>
          <a:ext cx="8380730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360"/>
                <a:gridCol w="3095625"/>
                <a:gridCol w="3166745"/>
              </a:tblGrid>
              <a:tr h="179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NAME OF TEST</a:t>
                      </a:r>
                      <a:endParaRPr lang="en-US" altLang="zh-CN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463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    1200℃ Heat preservation 30 min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87.5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L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91.40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a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1.00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b*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8.83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850" y="1565275"/>
            <a:ext cx="833882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        CALCINED KAOLIN 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323215" y="1871980"/>
          <a:ext cx="8168640" cy="3132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410"/>
                <a:gridCol w="4018915"/>
                <a:gridCol w="2393315"/>
              </a:tblGrid>
              <a:tr h="314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14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LOSS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0.14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62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45.54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36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51.77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55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0.52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4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0.24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55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55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36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1.23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203575" y="1196975"/>
            <a:ext cx="3242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07    KAOLIN</a:t>
            </a:r>
            <a:endParaRPr lang="zh-CN" altLang="en-US"/>
          </a:p>
        </p:txBody>
      </p:sp>
      <p:pic>
        <p:nvPicPr>
          <p:cNvPr id="11" name="内容占位符 10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" y="188595"/>
            <a:ext cx="1150097" cy="770400"/>
          </a:xfrm>
          <a:prstGeom prst="rect">
            <a:avLst/>
          </a:prstGeom>
        </p:spPr>
      </p:pic>
      <p:graphicFrame>
        <p:nvGraphicFramePr>
          <p:cNvPr id="21" name="表格 20"/>
          <p:cNvGraphicFramePr/>
          <p:nvPr>
            <p:custDataLst>
              <p:tags r:id="rId3"/>
            </p:custDataLst>
          </p:nvPr>
        </p:nvGraphicFramePr>
        <p:xfrm>
          <a:off x="323850" y="5300980"/>
          <a:ext cx="8183245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965"/>
                <a:gridCol w="4084320"/>
                <a:gridCol w="2346960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NAME OF TEST</a:t>
                      </a:r>
                      <a:endParaRPr lang="en-US" altLang="zh-CN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    1200℃ Heat preservation 30 min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94.3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L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97.51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a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1.52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b*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0.98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23850" y="5066665"/>
            <a:ext cx="4572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204210" y="1412875"/>
            <a:ext cx="3242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07    KAOLIN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51460" y="2204720"/>
            <a:ext cx="50488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CHEMICAL ANALYSIS                            WASHED KAOLIN</a:t>
            </a:r>
            <a:endParaRPr lang="zh-CN" altLang="en-US" sz="1400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395605" y="2636520"/>
          <a:ext cx="4559935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145"/>
                <a:gridCol w="2772410"/>
                <a:gridCol w="1135380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RESULT      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LOSS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13.18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37.08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48.33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Fe2O3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0.37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0.44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0.41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40068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1200℃x30min After Burning, Blue Light Whiteness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91.2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4305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1200℃x30min After Burning, Wet Water,Blue Light Whiteness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78.9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内容占位符 10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" y="188595"/>
            <a:ext cx="1150097" cy="770400"/>
          </a:xfrm>
          <a:prstGeom prst="rect">
            <a:avLst/>
          </a:prstGeom>
        </p:spPr>
      </p:pic>
      <p:graphicFrame>
        <p:nvGraphicFramePr>
          <p:cNvPr id="4" name="表格 3"/>
          <p:cNvGraphicFramePr/>
          <p:nvPr>
            <p:custDataLst>
              <p:tags r:id="rId3"/>
            </p:custDataLst>
          </p:nvPr>
        </p:nvGraphicFramePr>
        <p:xfrm>
          <a:off x="5220335" y="2636520"/>
          <a:ext cx="3778885" cy="3803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145"/>
                <a:gridCol w="1718310"/>
                <a:gridCol w="1408430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RESULT      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Liquid Limit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62.15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Plastic Limit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29.10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Plasticity Index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33.05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391785" y="2261235"/>
            <a:ext cx="3683000" cy="237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solidFill>
                  <a:srgbClr val="002060"/>
                </a:solidFill>
              </a:rPr>
              <a:t>                                     PLASTICITY INDEX</a:t>
            </a:r>
            <a:endParaRPr lang="en-US" altLang="zh-CN" sz="1400">
              <a:solidFill>
                <a:srgbClr val="00206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09870" y="4159885"/>
            <a:ext cx="36899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solidFill>
                  <a:srgbClr val="000000"/>
                </a:solidFill>
              </a:rPr>
              <a:t>                                        </a:t>
            </a:r>
            <a:r>
              <a:rPr lang="en-US" altLang="zh-CN" sz="1400">
                <a:solidFill>
                  <a:srgbClr val="002060"/>
                </a:solidFill>
              </a:rPr>
              <a:t> FLOW VELOCITY</a:t>
            </a:r>
            <a:endParaRPr lang="en-US" altLang="zh-CN" sz="1400">
              <a:solidFill>
                <a:srgbClr val="002060"/>
              </a:solidFill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4"/>
            </p:custDataLst>
          </p:nvPr>
        </p:nvGraphicFramePr>
        <p:xfrm>
          <a:off x="5220970" y="4725035"/>
          <a:ext cx="3778885" cy="178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145"/>
                <a:gridCol w="1718310"/>
                <a:gridCol w="1408430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RESULT      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Sample Weight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200g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Water Weight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100g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STPP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1g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Ball Milling Tme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10 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Flow Velocity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28s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 </a:t>
            </a:r>
            <a:r>
              <a:rPr lang="en-US" altLang="zh-CN" sz="1200">
                <a:solidFill>
                  <a:srgbClr val="000714"/>
                </a:solidFill>
              </a:rPr>
              <a:t>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769870" y="1196975"/>
            <a:ext cx="3603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08    CERAMIC BRIGHTENER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48920" y="1963420"/>
          <a:ext cx="8178800" cy="3004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355"/>
                <a:gridCol w="3790950"/>
                <a:gridCol w="2563495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0.12 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35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1.20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98.07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71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0.062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0.05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＜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22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0.36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0.02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0.03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38125" y="1557020"/>
            <a:ext cx="81641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                               ZB-1</a:t>
            </a:r>
            <a:endParaRPr lang="zh-CN" altLang="en-US" sz="1400"/>
          </a:p>
        </p:txBody>
      </p:sp>
      <p:sp>
        <p:nvSpPr>
          <p:cNvPr id="9" name="文本框 8"/>
          <p:cNvSpPr txBox="1"/>
          <p:nvPr/>
        </p:nvSpPr>
        <p:spPr>
          <a:xfrm>
            <a:off x="147320" y="5013325"/>
            <a:ext cx="45605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PHYSICAL PROPERTIES</a:t>
            </a:r>
            <a:endParaRPr lang="zh-CN" altLang="en-US" sz="1400"/>
          </a:p>
        </p:txBody>
      </p:sp>
      <p:graphicFrame>
        <p:nvGraphicFramePr>
          <p:cNvPr id="21" name="表格 20"/>
          <p:cNvGraphicFramePr/>
          <p:nvPr>
            <p:custDataLst>
              <p:tags r:id="rId2"/>
            </p:custDataLst>
          </p:nvPr>
        </p:nvGraphicFramePr>
        <p:xfrm>
          <a:off x="267970" y="5285740"/>
          <a:ext cx="8183245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430"/>
                <a:gridCol w="3811270"/>
                <a:gridCol w="2582545"/>
              </a:tblGrid>
              <a:tr h="2971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ITEM</a:t>
                      </a:r>
                      <a:endParaRPr lang="en-US" altLang="zh-CN"/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NAME OF TEST</a:t>
                      </a:r>
                      <a:endParaRPr lang="en-US" altLang="zh-CN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  <a:sym typeface="+mn-ea"/>
                        </a:rPr>
                        <a:t>    1200℃ Heat preservation 30 min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87.4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L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94.43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a 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1.05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246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rgbClr val="000714"/>
                          </a:solidFill>
                        </a:rPr>
                        <a:t>           b*</a:t>
                      </a:r>
                      <a:endParaRPr lang="en-US" altLang="zh-CN" sz="12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1.67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769870" y="1196975"/>
            <a:ext cx="3603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08    CERAMIC BRIGHTENER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51460" y="2339975"/>
          <a:ext cx="8178800" cy="3004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355"/>
                <a:gridCol w="3790950"/>
                <a:gridCol w="2563495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0.28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35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40.03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59.75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71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0.08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0.05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0.03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22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0.12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0.11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0.30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51460" y="1772920"/>
            <a:ext cx="81641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                               ZB-2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769870" y="1196975"/>
            <a:ext cx="3603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09    POTASSIUM FELDSPAR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36855" y="1844675"/>
          <a:ext cx="8178800" cy="4662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NO.         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0.15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18.41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66.40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＜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11.90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2.72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Whiteness(1200℃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30min,blue light)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61.7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Firing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16.65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30min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78.26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1.72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2.92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36855" y="1484630"/>
            <a:ext cx="2811145" cy="359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2155" y="1196975"/>
            <a:ext cx="4371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09    POTASSIUM FELDSPAR(01)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115" y="1772920"/>
          <a:ext cx="8178800" cy="499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0.45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17.03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68.27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0.56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0.24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11.95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2.25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69.51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11.29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86.73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200#%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0.38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39115" y="14846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26670" y="1052830"/>
            <a:ext cx="9081770" cy="43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2155" y="1196975"/>
            <a:ext cx="4371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09    POTASSIUM FELDSPAR(02)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115" y="1772920"/>
          <a:ext cx="8178800" cy="499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0.23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15.98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70.07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10.05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2.38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71.64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8.34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87.79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2.42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3.12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200#%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1.28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39115" y="14846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26670" y="1052830"/>
            <a:ext cx="9081770" cy="43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2155" y="1196975"/>
            <a:ext cx="4371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09    POTASSIUM FELDSPAR(03)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115" y="1772920"/>
          <a:ext cx="8178800" cy="499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0.41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15.74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70.21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0.38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0.18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9.85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2.69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49.18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14.51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75.51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4.3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4.52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200#%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39115" y="14846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26670" y="1052830"/>
            <a:ext cx="9081770" cy="43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2155" y="1196975"/>
            <a:ext cx="4371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09    POTASSIUM FELDSPAR(04)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115" y="1772920"/>
          <a:ext cx="8178800" cy="499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0.39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15.72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70.24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0.39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0.15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10.19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2.52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64.36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11.13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84.52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3.73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200#%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39115" y="14846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26670" y="1052830"/>
            <a:ext cx="9081770" cy="43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2155" y="1196975"/>
            <a:ext cx="4371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09    POTASSIUM FELDSPAR(05)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115" y="1772920"/>
          <a:ext cx="8178800" cy="499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0.23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15.21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70.79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0.31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11.41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2.42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77.17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8.41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90.69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1.88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2.42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200#%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0.84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39115" y="14846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26670" y="1052830"/>
            <a:ext cx="9081770" cy="43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2155" y="1196975"/>
            <a:ext cx="4371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09    POTASSIUM FELDSPAR(06)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115" y="1772920"/>
          <a:ext cx="8178800" cy="499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0.24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16.02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70.15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10.97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2.31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，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75.71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8.06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89.58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1.75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3.16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200#%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0.73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39115" y="14846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26670" y="1052830"/>
            <a:ext cx="9081770" cy="43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769870" y="1196975"/>
            <a:ext cx="3603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10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NEPHELINE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36855" y="1844675"/>
          <a:ext cx="8178800" cy="4662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2124710"/>
                <a:gridCol w="180721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2.32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20.85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62.17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0.02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5.43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8.61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Whiteness(1200℃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30min,blue light)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52.4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Firing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11.94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30min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70.95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-0.14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4.45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36855" y="1484630"/>
            <a:ext cx="8164195" cy="4775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11730" y="1124585"/>
            <a:ext cx="3603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solidFill>
                  <a:srgbClr val="0B2A72"/>
                </a:solidFill>
                <a:sym typeface="+mn-ea"/>
              </a:rPr>
              <a:t>11    BARIUM CARBONATE (Z)</a:t>
            </a:r>
            <a:endParaRPr lang="en-US" altLang="zh-CN">
              <a:solidFill>
                <a:srgbClr val="0B2A72"/>
              </a:solidFill>
              <a:sym typeface="+mn-ea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36855" y="1844675"/>
          <a:ext cx="8178800" cy="3004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050"/>
                <a:gridCol w="3000432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SPECIFICATION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Apperance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 powder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698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BaCO3 content%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≥99.00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99.55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Moisture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≤0.30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0.040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HCI insoluble matters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≤0.10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0.039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</a:t>
                      </a:r>
                      <a:r>
                        <a:rPr lang="en-US" altLang="zh-CN" baseline="30000">
                          <a:solidFill>
                            <a:srgbClr val="000714"/>
                          </a:solidFill>
                        </a:rPr>
                        <a:t>2-</a:t>
                      </a:r>
                      <a:endParaRPr lang="en-US" altLang="zh-CN" baseline="300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≤0.10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0.047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SO</a:t>
                      </a:r>
                      <a:r>
                        <a:rPr lang="en-US" altLang="zh-CN" baseline="-25000">
                          <a:solidFill>
                            <a:srgbClr val="000714"/>
                          </a:solidFill>
                        </a:rPr>
                        <a:t>4</a:t>
                      </a:r>
                      <a:r>
                        <a:rPr lang="en-US" altLang="zh-CN" baseline="30000">
                          <a:solidFill>
                            <a:srgbClr val="000714"/>
                          </a:solidFill>
                        </a:rPr>
                        <a:t>2-</a:t>
                      </a:r>
                      <a:endParaRPr lang="en-US" altLang="zh-CN" baseline="300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≤0.25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0.16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Bulk Density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1.3-1.9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1.64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Iron(Fe)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≤0.0020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0.00063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Fineness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μm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）</a:t>
                      </a:r>
                      <a:endParaRPr lang="zh-CN" alt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14.86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36855" y="1484630"/>
            <a:ext cx="2355850" cy="346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411730" y="1124585"/>
            <a:ext cx="3603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solidFill>
                  <a:srgbClr val="0B2A72"/>
                </a:solidFill>
                <a:sym typeface="+mn-ea"/>
              </a:rPr>
              <a:t>11    BARIUM CARBONATE (Q)</a:t>
            </a:r>
            <a:endParaRPr lang="en-US" altLang="zh-CN">
              <a:solidFill>
                <a:srgbClr val="0B2A72"/>
              </a:solidFill>
              <a:sym typeface="+mn-ea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36855" y="1844675"/>
          <a:ext cx="8178800" cy="4662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05"/>
                <a:gridCol w="393192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 (1025℃)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2.32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20.85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62.17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0.02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5.43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8.61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0.07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36855" y="1484630"/>
            <a:ext cx="2175510" cy="281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691640" y="116840"/>
            <a:ext cx="63734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236855" y="1844675"/>
          <a:ext cx="8178800" cy="3333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050"/>
                <a:gridCol w="3000375"/>
                <a:gridCol w="3000375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     SPECIFICATION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Apperance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 powder 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698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BaCO3 content%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≥99.00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99.62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Moisture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≤0.30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0.047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HCI insoluble matters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≤0.10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0.040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816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</a:t>
                      </a:r>
                      <a:r>
                        <a:rPr lang="en-US" altLang="zh-CN" baseline="30000">
                          <a:solidFill>
                            <a:srgbClr val="000714"/>
                          </a:solidFill>
                        </a:rPr>
                        <a:t>2-</a:t>
                      </a:r>
                      <a:endParaRPr lang="en-US" altLang="zh-CN" baseline="300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≤0.10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0.050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SO</a:t>
                      </a:r>
                      <a:r>
                        <a:rPr lang="en-US" altLang="zh-CN" baseline="-25000">
                          <a:solidFill>
                            <a:srgbClr val="000714"/>
                          </a:solidFill>
                        </a:rPr>
                        <a:t>4</a:t>
                      </a:r>
                      <a:r>
                        <a:rPr lang="en-US" altLang="zh-CN" baseline="30000">
                          <a:solidFill>
                            <a:srgbClr val="000714"/>
                          </a:solidFill>
                        </a:rPr>
                        <a:t>2-</a:t>
                      </a:r>
                      <a:endParaRPr lang="en-US" altLang="zh-CN" baseline="30000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≤0.30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0.17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Bulk Density(g/ml)</a:t>
                      </a:r>
                      <a:endParaRPr lang="zh-CN" altLang="en-US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1.10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Iron(Fe)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≤0.0020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0.00058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44μm sieve residue%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≤1.0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Fineness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μm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）</a:t>
                      </a:r>
                      <a:endParaRPr lang="zh-CN" alt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3.13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36215" y="1032510"/>
            <a:ext cx="3637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12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BENTONITE (L02)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750" y="1484630"/>
          <a:ext cx="8178800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393192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LOSS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11.5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14.38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70.58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0.55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0.58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0.36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0.99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Water of Plasticity%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Forming Pressure Kg/cm</a:t>
                      </a:r>
                      <a:r>
                        <a:rPr lang="en-US" baseline="3000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baseline="300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300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14.24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924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82.65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609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-0.28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657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7.77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584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Dry MOR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sym typeface="+mn-ea"/>
                        </a:rPr>
                        <a:t>Kg/cm</a:t>
                      </a:r>
                      <a:r>
                        <a:rPr lang="en-US" sz="1350" baseline="30000">
                          <a:solidFill>
                            <a:srgbClr val="000000"/>
                          </a:solidFill>
                          <a:sym typeface="+mn-ea"/>
                        </a:rPr>
                        <a:t>2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36.8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Fired MOR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sym typeface="+mn-ea"/>
                        </a:rPr>
                        <a:t>Kg/cm</a:t>
                      </a:r>
                      <a:r>
                        <a:rPr lang="en-US" sz="1350" baseline="30000">
                          <a:solidFill>
                            <a:srgbClr val="000000"/>
                          </a:solidFill>
                          <a:sym typeface="+mn-ea"/>
                        </a:rPr>
                        <a:t>2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167.2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Water Absorption%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0.45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11505" y="12687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-8255" y="989330"/>
            <a:ext cx="9188450" cy="317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36215" y="1196975"/>
            <a:ext cx="3637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12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BENTONITE (L00)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39115" y="1772920"/>
          <a:ext cx="8178800" cy="499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562"/>
                <a:gridCol w="3931920"/>
                <a:gridCol w="3000318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LOI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2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14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68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1.3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0.4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5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Alkali content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8.0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Plasticity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65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MOR(kg/cm</a:t>
                      </a:r>
                      <a:r>
                        <a:rPr lang="en-US" altLang="zh-CN" baseline="3000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--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Firing L value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1200℃)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80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12.0</a:t>
                      </a:r>
                      <a:r>
                        <a:rPr lang="zh-CN" altLang="en-US">
                          <a:solidFill>
                            <a:srgbClr val="000000"/>
                          </a:solidFill>
                        </a:rPr>
                        <a:t>±</a:t>
                      </a: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9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on 325#%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≤1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39115" y="14846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-8255" y="1052830"/>
            <a:ext cx="9152255" cy="8255"/>
          </a:xfrm>
          <a:prstGeom prst="line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36215" y="1032510"/>
            <a:ext cx="363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</a:t>
            </a:r>
            <a:r>
              <a:rPr lang="en-US" altLang="zh-CN" sz="2000">
                <a:solidFill>
                  <a:srgbClr val="000714"/>
                </a:solidFill>
              </a:rPr>
              <a:t> </a:t>
            </a:r>
            <a:r>
              <a:rPr lang="en-US" altLang="zh-CN" sz="20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12</a:t>
            </a:r>
            <a:r>
              <a:rPr lang="en-US" altLang="zh-CN" sz="20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BENTONITE (W61)</a:t>
            </a:r>
            <a:endParaRPr lang="en-US" altLang="zh-CN" sz="20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395605" y="2564765"/>
          <a:ext cx="4111625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995"/>
                <a:gridCol w="2155190"/>
                <a:gridCol w="1234440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14.41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73.28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1.14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1.43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2.01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1.15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67360" y="198882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      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-20320" y="980440"/>
            <a:ext cx="9164320" cy="45085"/>
          </a:xfrm>
          <a:prstGeom prst="line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5" name="表格 4"/>
          <p:cNvGraphicFramePr/>
          <p:nvPr/>
        </p:nvGraphicFramePr>
        <p:xfrm>
          <a:off x="4643755" y="2564765"/>
          <a:ext cx="4111625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995"/>
                <a:gridCol w="2155190"/>
                <a:gridCol w="1234440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rgbClr val="000000"/>
                          </a:solidFill>
                        </a:rPr>
                        <a:t>Water of Plasticity%</a:t>
                      </a:r>
                      <a:endParaRPr lang="en-US" altLang="zh-CN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rgbClr val="000000"/>
                          </a:solidFill>
                        </a:rPr>
                        <a:t>68.4</a:t>
                      </a:r>
                      <a:endParaRPr lang="en-US" altLang="zh-CN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9.09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82.68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657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11.15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584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Dry MOR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sym typeface="+mn-ea"/>
                        </a:rPr>
                        <a:t>Kg/cm</a:t>
                      </a:r>
                      <a:r>
                        <a:rPr lang="en-US" sz="1350" baseline="30000">
                          <a:solidFill>
                            <a:srgbClr val="000000"/>
                          </a:solidFill>
                          <a:sym typeface="+mn-ea"/>
                        </a:rPr>
                        <a:t>2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59.4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Fired MOR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sym typeface="+mn-ea"/>
                        </a:rPr>
                        <a:t>Kg/cm</a:t>
                      </a:r>
                      <a:r>
                        <a:rPr lang="en-US" sz="1350" baseline="30000">
                          <a:solidFill>
                            <a:srgbClr val="000000"/>
                          </a:solidFill>
                          <a:sym typeface="+mn-ea"/>
                        </a:rPr>
                        <a:t>2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201.3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Water Absorption%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2.56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T.D.S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340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300#%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2.81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Whiteness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61.6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Temperature ℃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1195/1207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Cycle Min.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LOSS on lgnition%</a:t>
                      </a:r>
                      <a:endParaRPr lang="zh-CN" alt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5.09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589405" y="271145"/>
            <a:ext cx="7338695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  <a:sym typeface="+mn-ea"/>
              </a:rPr>
              <a:t>WEBSITE:Https://amanda0a.en.made-in-china.com </a:t>
            </a:r>
            <a:r>
              <a:rPr lang="en-US" altLang="zh-CN" sz="1200">
                <a:solidFill>
                  <a:srgbClr val="000714"/>
                </a:solidFill>
              </a:rPr>
              <a:t>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36215" y="980440"/>
            <a:ext cx="363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</a:t>
            </a:r>
            <a:r>
              <a:rPr lang="en-US" altLang="zh-CN" sz="20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12</a:t>
            </a:r>
            <a:r>
              <a:rPr lang="en-US" altLang="zh-CN" sz="20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BENTONITE (W76)</a:t>
            </a:r>
            <a:endParaRPr lang="en-US" altLang="zh-CN" sz="20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683895" y="2636520"/>
          <a:ext cx="3872865" cy="2995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995"/>
                <a:gridCol w="1880235"/>
                <a:gridCol w="1270635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NO.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ym typeface="+mn-ea"/>
                        </a:rPr>
                        <a:t>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LOSS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5.33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13.64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SiO2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73.58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Fe2O3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0.69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CaO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1.1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MgO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2.81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K2O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1.12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Na2O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0.63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213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TiO2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0.05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755650" y="1916430"/>
            <a:ext cx="2686050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ANALYSIS REPORT     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                                        </a:t>
            </a:r>
            <a:endParaRPr lang="zh-CN" altLang="en-US" sz="1400"/>
          </a:p>
        </p:txBody>
      </p:sp>
      <p:pic>
        <p:nvPicPr>
          <p:cNvPr id="7" name="内容占位符 6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16205"/>
            <a:ext cx="1148400" cy="76926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>
            <a:off x="0" y="980440"/>
            <a:ext cx="918019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5" name="表格 4"/>
          <p:cNvGraphicFramePr/>
          <p:nvPr/>
        </p:nvGraphicFramePr>
        <p:xfrm>
          <a:off x="5004435" y="2493010"/>
          <a:ext cx="3872865" cy="3863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995"/>
                <a:gridCol w="1880235"/>
                <a:gridCol w="1270635"/>
              </a:tblGrid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10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Water of Plasticity%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71.2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Whiteness</a:t>
                      </a:r>
                      <a:endParaRPr lang="en-US" baseline="300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76.34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shrinkage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8.94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L*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89.99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609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a*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-0.32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9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b*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7.53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584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Dry MOR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sym typeface="+mn-ea"/>
                        </a:rPr>
                        <a:t>Kg/cm</a:t>
                      </a:r>
                      <a:r>
                        <a:rPr lang="en-US" sz="1350" baseline="30000">
                          <a:solidFill>
                            <a:srgbClr val="000000"/>
                          </a:solidFill>
                          <a:sym typeface="+mn-ea"/>
                        </a:rPr>
                        <a:t>2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64.8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Fired MOR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sym typeface="+mn-ea"/>
                        </a:rPr>
                        <a:t>Kg/cm</a:t>
                      </a:r>
                      <a:r>
                        <a:rPr lang="en-US" sz="1350" baseline="30000">
                          <a:solidFill>
                            <a:srgbClr val="000000"/>
                          </a:solidFill>
                          <a:sym typeface="+mn-ea"/>
                        </a:rPr>
                        <a:t>2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188.7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Water Absorption%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2.68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T.D.S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340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Residue 300#%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0.12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Temperature ℃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1195/1207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154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22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Cycle Min.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45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55875" y="2060575"/>
            <a:ext cx="4104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        </a:t>
            </a:r>
            <a:r>
              <a:rPr lang="en-US" altLang="zh-CN">
                <a:solidFill>
                  <a:srgbClr val="002060"/>
                </a:solidFill>
              </a:rPr>
              <a:t>01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SILLIMANITE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179705" y="3356610"/>
          <a:ext cx="4191000" cy="3618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520190"/>
                <a:gridCol w="164909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1.02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38.5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0.75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0.08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1.05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Size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325mesh 98%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16840" y="2780665"/>
            <a:ext cx="41998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                   SILLIMANITE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16205"/>
            <a:ext cx="1148400" cy="76926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86380" y="1484630"/>
            <a:ext cx="3570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II.  REFRACTORY MATERIAL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34920" y="1341120"/>
            <a:ext cx="4104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        </a:t>
            </a:r>
            <a:r>
              <a:rPr lang="en-US" altLang="zh-CN">
                <a:solidFill>
                  <a:srgbClr val="002060"/>
                </a:solidFill>
              </a:rPr>
              <a:t>02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RUTILE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116840" y="2637155"/>
          <a:ext cx="4191000" cy="3618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520190"/>
                <a:gridCol w="1649095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TiO2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95.46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0.84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1.02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P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0.017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0.015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0.014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ZrO2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0.46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07950" y="2132965"/>
            <a:ext cx="41998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                   RUTILE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16205"/>
            <a:ext cx="1148400" cy="769263"/>
          </a:xfrm>
          <a:prstGeom prst="rect">
            <a:avLst/>
          </a:prstGeom>
        </p:spPr>
      </p:pic>
      <p:graphicFrame>
        <p:nvGraphicFramePr>
          <p:cNvPr id="5" name="表格 4"/>
          <p:cNvGraphicFramePr/>
          <p:nvPr/>
        </p:nvGraphicFramePr>
        <p:xfrm>
          <a:off x="134620" y="5302885"/>
          <a:ext cx="4173855" cy="334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950"/>
                <a:gridCol w="1524000"/>
                <a:gridCol w="1652905"/>
              </a:tblGrid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/>
                        <a:t>         </a:t>
                      </a: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/>
                        <a:t>      </a:t>
                      </a: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H2O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0.022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TEL:+86-15842046996                                             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34920" y="1341120"/>
            <a:ext cx="4104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0714"/>
                </a:solidFill>
              </a:rPr>
              <a:t>            </a:t>
            </a:r>
            <a:r>
              <a:rPr lang="en-US" altLang="zh-CN">
                <a:solidFill>
                  <a:srgbClr val="002060"/>
                </a:solidFill>
              </a:rPr>
              <a:t>03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  KYANITE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116840" y="2637155"/>
          <a:ext cx="4191000" cy="266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856105"/>
                <a:gridCol w="1313180"/>
              </a:tblGrid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55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0.75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1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39.6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K2O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0.55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27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Na2O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0.08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40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LOSS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333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200mesh Pass Rate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94.2%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07950" y="2132965"/>
            <a:ext cx="41998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CHEMICAL ANALYSIS                             KYANITE</a:t>
            </a:r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</a:t>
            </a:r>
            <a:endParaRPr lang="en-US" altLang="zh-CN" sz="14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16205"/>
            <a:ext cx="1148400" cy="76926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03505" y="2811780"/>
            <a:ext cx="46672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CCM - B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7400" y="2132965"/>
            <a:ext cx="4886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01    CAUSTIC CALCINED MAGNESITE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114300" y="3429000"/>
          <a:ext cx="4656455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963420"/>
                <a:gridCol w="1671320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13.95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7.19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1.73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76.48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0.30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0.35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73045" y="1543685"/>
            <a:ext cx="34550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III. MAGNESITE PRODUCT</a:t>
            </a:r>
            <a:endParaRPr lang="en-US" altLang="zh-CN" sz="20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114300" y="5732780"/>
          <a:ext cx="4656455" cy="65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963420"/>
                <a:gridCol w="1671320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 7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 PASS RATE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92.30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WHITENESS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76.70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5003800" y="2811780"/>
            <a:ext cx="39839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CCM - B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5085080" y="3429000"/>
          <a:ext cx="384302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270"/>
                <a:gridCol w="1790065"/>
                <a:gridCol w="1162685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5.53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5.41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1.51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86.70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0.28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0.57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5085080" y="5725160"/>
          <a:ext cx="3875405" cy="65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910"/>
                <a:gridCol w="1790700"/>
                <a:gridCol w="1153795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 7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PASS RATE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95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WHITENESS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78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03505" y="2811780"/>
            <a:ext cx="45910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       CCM -S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7400" y="2132965"/>
            <a:ext cx="4886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01    CAUSTIC CALCINED MAGNESITE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114300" y="3429000"/>
          <a:ext cx="4656455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963420"/>
                <a:gridCol w="1671320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4.97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6.51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1.61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86.13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0.34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0.44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73045" y="1543685"/>
            <a:ext cx="34550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III. MAGNESITE PRODUCT</a:t>
            </a:r>
            <a:endParaRPr lang="en-US" altLang="zh-CN" sz="20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114300" y="5732780"/>
          <a:ext cx="4656455" cy="65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963420"/>
                <a:gridCol w="1671320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 7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 PASS RATE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95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5003800" y="2811780"/>
            <a:ext cx="39839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CCM -S 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5085080" y="3429000"/>
          <a:ext cx="384302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270"/>
                <a:gridCol w="1790065"/>
                <a:gridCol w="1162685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2.25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3.45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1.98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91.32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0.56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0.44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5085080" y="5725160"/>
          <a:ext cx="3875405" cy="65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910"/>
                <a:gridCol w="1790700"/>
                <a:gridCol w="1153795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 7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   PASS RATE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0">
                          <a:solidFill>
                            <a:srgbClr val="000714"/>
                          </a:solidFill>
                        </a:rPr>
                        <a:t>      95</a:t>
                      </a:r>
                      <a:endParaRPr lang="en-US" altLang="zh-CN" b="0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47320" y="2276475"/>
            <a:ext cx="45910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   DBM LUMP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1685" y="1556385"/>
            <a:ext cx="4886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02    DEAD BURNED MAGNESITE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147320" y="2853055"/>
          <a:ext cx="4656455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963420"/>
                <a:gridCol w="1671320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0.20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6.17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0.95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90.19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0.66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1.46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32045" y="2249805"/>
            <a:ext cx="39839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DBM  15-30MM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5073015" y="2847340"/>
          <a:ext cx="384302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270"/>
                <a:gridCol w="1790065"/>
                <a:gridCol w="1162685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0.05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5.42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1.01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90.6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0.70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1.88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47320" y="2276475"/>
            <a:ext cx="45910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DBM 5-15MM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1685" y="1556385"/>
            <a:ext cx="4886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02    DEAD BURNED MAGNESITE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147320" y="2853055"/>
          <a:ext cx="4656455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963420"/>
                <a:gridCol w="1671320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0.24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4.56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0.98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91.22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0.68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1.93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32045" y="2249805"/>
            <a:ext cx="39839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DBM  3-5MM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5073015" y="2847340"/>
          <a:ext cx="384302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270"/>
                <a:gridCol w="1790065"/>
                <a:gridCol w="1162685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0.13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3.95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1.04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92.50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0.62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1.40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EMAIL:SALES01@AMANDA.NET.CN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47320" y="2276475"/>
            <a:ext cx="45910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             DBM 1-3MM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1685" y="1556385"/>
            <a:ext cx="4886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02    DEAD BURNED MAGNESITE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147320" y="2853055"/>
          <a:ext cx="4656455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15"/>
                <a:gridCol w="1963420"/>
                <a:gridCol w="1671320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0.20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3.70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1.12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92.81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0.68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1.05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32045" y="2249805"/>
            <a:ext cx="39839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CHEMICAL ANALYSIS                DBM  0-1MM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5073015" y="2847340"/>
          <a:ext cx="384302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270"/>
                <a:gridCol w="1790065"/>
                <a:gridCol w="1162685"/>
              </a:tblGrid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ITEM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COMPOUND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RESULT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LOSS(℃)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0.16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82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SiO2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3.47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CaO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0.98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4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MgO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93.22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Fe2O3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0.76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289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  Al2O3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   0.96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69275" y="-12065"/>
            <a:ext cx="630555" cy="105410"/>
          </a:xfrm>
        </p:spPr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61680" y="6601460"/>
            <a:ext cx="716280" cy="181610"/>
          </a:xfrm>
        </p:spPr>
        <p:txBody>
          <a:bodyPr/>
          <a:p>
            <a:pPr marL="0" indent="0">
              <a:buNone/>
            </a:pP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47320" y="2276475"/>
            <a:ext cx="12509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259840" y="1555750"/>
            <a:ext cx="6681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01   SODIUM CARBOXYMETHYL CELLULOSE(CMC)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5"/>
            </p:custDataLst>
          </p:nvPr>
        </p:nvGraphicFramePr>
        <p:xfrm>
          <a:off x="52070" y="1891030"/>
          <a:ext cx="8919845" cy="4939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890"/>
                <a:gridCol w="1927225"/>
                <a:gridCol w="2477770"/>
                <a:gridCol w="2092960"/>
              </a:tblGrid>
              <a:tr h="4298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PRODUCT CODE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AMC03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QUALITY STANDARD</a:t>
                      </a:r>
                      <a:endParaRPr lang="en-US" altLang="zh-CN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FOOD GRADE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5623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SPECIFICATION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512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Appearance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 hMerge="1"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White or Cream Color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 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Yes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1% Aqueous solution Brookfield viscosity (mPa.s)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300-500cps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375cps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Degree of substitution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0.75 - 0.90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0.88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687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(1% in solutions)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6.5 - 8.0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7.1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Loss on drying (%)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≤8.0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6.25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2921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Purity(%)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 ≥99.5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99.85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Chloride content (as NaCl -) (%)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≤0.5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0.11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115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Sodium glycolate (%)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≤0.4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0.10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 As (mg/kg)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≤1.0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  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Pb (mg/kg)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 hMerge="1"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≤1.0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Hg (mg/kg)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≤1.0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 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Cd (mg/kg)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≤1.0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   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内容占位符 6" descr="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932045" y="2249805"/>
            <a:ext cx="1161415" cy="288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43530" y="1126490"/>
            <a:ext cx="362839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000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</a:rPr>
              <a:t>Ⅳ</a:t>
            </a:r>
            <a:r>
              <a:rPr lang="en-US" altLang="zh-CN" sz="2000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</a:rPr>
              <a:t>. CELLULOSE PRODUCTS</a:t>
            </a:r>
            <a:endParaRPr lang="en-US" altLang="zh-CN" sz="2000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44450"/>
            <a:ext cx="241300" cy="267335"/>
          </a:xfrm>
        </p:spPr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 flipH="1" flipV="1">
            <a:off x="8641715" y="6350000"/>
            <a:ext cx="231140" cy="466725"/>
          </a:xfrm>
        </p:spPr>
        <p:txBody>
          <a:bodyPr/>
          <a:p>
            <a:pPr marL="0" indent="0">
              <a:buNone/>
            </a:pP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61680" y="6601460"/>
            <a:ext cx="716280" cy="18161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0" rIns="82550" bIns="0" rtlCol="0" anchor="t" anchorCtr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47320" y="2276475"/>
            <a:ext cx="12509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59840" y="1555750"/>
            <a:ext cx="6681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01    SODIUM CARBOXYMETHYL CELLULOSE(CMC)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6"/>
            </p:custDataLst>
          </p:nvPr>
        </p:nvGraphicFramePr>
        <p:xfrm>
          <a:off x="52070" y="1891030"/>
          <a:ext cx="8919845" cy="6015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890"/>
                <a:gridCol w="1758315"/>
                <a:gridCol w="2711450"/>
                <a:gridCol w="2028190"/>
              </a:tblGrid>
              <a:tr h="4298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PRODUCT CODE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AMC05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QUALITY STANDARD</a:t>
                      </a:r>
                      <a:endParaRPr lang="en-US" altLang="zh-CN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FOOD GRADE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5623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SPECIFICATION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512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Appearance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 hMerge="1"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White free flowing powder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Complies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1% Aqueous solution Brookfield viscosity (mPa.s)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5000-6000cps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5820cps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Degree of substitution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0.75 - 0.90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0.85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687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(1% in solutions)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6.5 - 8.0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7.1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Loss on drying (%)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≤8.0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6.8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2921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Purity(%)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 ≥99.5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99.8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Chloride content (as NaCl -) (%)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≤0.5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0.10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115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Sodium glycolate (%)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≤0.4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0.10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 As (mg/kg)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≤2.0</a:t>
                      </a:r>
                      <a:endParaRPr lang="en-US" altLang="zh-CN" sz="1350">
                        <a:solidFill>
                          <a:srgbClr val="000714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&lt;2.0 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Pb (mg/kg)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 hMerge="1"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≤2.0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&lt;2.0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Total plate count (cfu/g)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≤500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Complies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Mould &amp; Yeasts (cfu/25g)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≤100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Complies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E. Coli (cfu/g)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Absent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Salmonella (cfu/g)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Absent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Staphylococcusaureus (cfu/g)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Absent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内容占位符 6" descr="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932045" y="2249805"/>
            <a:ext cx="1161415" cy="288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843530" y="1126490"/>
            <a:ext cx="362839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000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</a:rPr>
              <a:t>Ⅳ</a:t>
            </a:r>
            <a:r>
              <a:rPr lang="en-US" altLang="zh-CN" sz="2000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</a:rPr>
              <a:t>. CELLULOSE PRODUCTS</a:t>
            </a:r>
            <a:endParaRPr lang="en-US" altLang="zh-CN" sz="2000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flipH="1">
            <a:off x="34290" y="635"/>
            <a:ext cx="275590" cy="147955"/>
          </a:xfrm>
        </p:spPr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54770" y="6739890"/>
            <a:ext cx="189230" cy="118110"/>
          </a:xfrm>
        </p:spPr>
        <p:txBody>
          <a:bodyPr/>
          <a:p>
            <a:pPr marL="0" indent="0">
              <a:buNone/>
            </a:pP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61680" y="6601460"/>
            <a:ext cx="716280" cy="18161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0" rIns="82550" bIns="0" rtlCol="0" anchor="t" anchorCtr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672590" y="271145"/>
            <a:ext cx="7255510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47320" y="2276475"/>
            <a:ext cx="12509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59840" y="1555750"/>
            <a:ext cx="6681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01   SODIUM CARBOXYMETHYL CELLULOSE(CMC)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6"/>
            </p:custDataLst>
          </p:nvPr>
        </p:nvGraphicFramePr>
        <p:xfrm>
          <a:off x="52070" y="1891030"/>
          <a:ext cx="8919845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890"/>
                <a:gridCol w="1927225"/>
                <a:gridCol w="2477770"/>
                <a:gridCol w="2092960"/>
              </a:tblGrid>
              <a:tr h="4298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PRODUCT CODE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AMC02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  <a:sym typeface="+mn-ea"/>
                        </a:rPr>
                        <a:t>QUALITY STANDARD</a:t>
                      </a:r>
                      <a:endParaRPr lang="en-US" altLang="zh-CN" sz="1800" b="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000000"/>
                          </a:solidFill>
                        </a:rPr>
                        <a:t>FOOD GRADE</a:t>
                      </a:r>
                      <a:endParaRPr lang="en-US" altLang="zh-CN" sz="1800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5623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 hMerge="1"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SPECIFICATION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2512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Appearance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 hMerge="1"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White free flowing powder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     Complies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1% Aqueous solution Brookfield viscosity (mPa.s)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2000-2500cps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2360cps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Degree of substitution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0.75 - 0.90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0.88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5687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(1% in solutions)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6.5 - 8.0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7.02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Loss on drying (%)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≤8.0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6.82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2921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Purity(%)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 ≥99.5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99.85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Chloride content (as NaCl -) (%)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≤0.5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0.10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1115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Sodium glycolate (%)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≤0.4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0.10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 As (mg/kg)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≤2.0 </a:t>
                      </a:r>
                      <a:endParaRPr lang="en-US" altLang="zh-CN" sz="1350">
                        <a:solidFill>
                          <a:srgbClr val="000714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&lt;2.0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750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</a:t>
                      </a: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Pb (mg/kg)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 hMerge="1"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≤2.0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  </a:t>
                      </a: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&lt;2.0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>
                    <a:solidFill>
                      <a:srgbClr val="E8E9E7"/>
                    </a:solidFill>
                  </a:tcPr>
                </a:tc>
              </a:tr>
              <a:tr h="35814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Total plate count (cfu/g)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≤500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Complies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Mould &amp; Yeasts (cfu/25g)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≤100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Complies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4734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714"/>
                          </a:solidFill>
                        </a:rPr>
                        <a:t>E. Coli (cfu/g)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Absent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Salmonella (cfu/g) 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Absent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  <a:tr h="35877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Staphylococcusaureus (cfu/g)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Absent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714"/>
                          </a:solidFill>
                          <a:sym typeface="+mn-ea"/>
                        </a:rPr>
                        <a:t> Not detected</a:t>
                      </a:r>
                      <a:endParaRPr lang="en-US" altLang="zh-CN">
                        <a:solidFill>
                          <a:srgbClr val="000714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内容占位符 6" descr="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932045" y="2249805"/>
            <a:ext cx="1161415" cy="288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4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                                                         </a:t>
            </a:r>
            <a:endParaRPr lang="en-US" altLang="zh-CN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843530" y="1126490"/>
            <a:ext cx="362839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000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</a:rPr>
              <a:t>Ⅳ</a:t>
            </a:r>
            <a:r>
              <a:rPr lang="en-US" altLang="zh-CN" sz="2000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</a:rPr>
              <a:t>. CELLULOSE PRODUCTS</a:t>
            </a:r>
            <a:endParaRPr lang="en-US" altLang="zh-CN" sz="2000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147445" y="1628775"/>
            <a:ext cx="627253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01   SODIUM CARBOXYMETHYL CELLULOSE(CMC)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7" name="内容占位符 6" descr="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2844165" y="1216025"/>
            <a:ext cx="375666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Ⅳ</a:t>
            </a:r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. CELLULOSE PRODUCTS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6"/>
            </p:custDataLst>
          </p:nvPr>
        </p:nvGraphicFramePr>
        <p:xfrm>
          <a:off x="35560" y="2594610"/>
          <a:ext cx="8982710" cy="2276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6590"/>
                <a:gridCol w="4516120"/>
              </a:tblGrid>
              <a:tr h="375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Appearance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Cream color powder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162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1% Aqueous solution viscosity (mPa.s)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3519mPa.s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8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Degree of substitution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0.94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(1% in solutions)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8.09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Purity(%)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97.29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Moisture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8.69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表格 9"/>
          <p:cNvGraphicFramePr/>
          <p:nvPr>
            <p:custDataLst>
              <p:tags r:id="rId7"/>
            </p:custDataLst>
          </p:nvPr>
        </p:nvGraphicFramePr>
        <p:xfrm>
          <a:off x="73660" y="2141855"/>
          <a:ext cx="8943340" cy="452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4885"/>
                <a:gridCol w="2242820"/>
                <a:gridCol w="2216150"/>
                <a:gridCol w="2229485"/>
              </a:tblGrid>
              <a:tr h="45275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/>
                        <a:t> PRODUCT MODEL</a:t>
                      </a:r>
                      <a:endParaRPr lang="en-US" altLang="zh-CN" sz="1800" b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/>
                        <a:t>      AMHC-Y3</a:t>
                      </a:r>
                      <a:endParaRPr lang="en-US" altLang="zh-CN" sz="1800" b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/>
                        <a:t>       APPLICATION</a:t>
                      </a:r>
                      <a:endParaRPr lang="en-US" altLang="zh-CN" sz="1800" b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/>
                        <a:t> CERAMIC GLAZE</a:t>
                      </a:r>
                      <a:endParaRPr lang="en-US" altLang="zh-CN" sz="1800" b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 flipV="1">
            <a:off x="52070" y="1052830"/>
            <a:ext cx="9039225" cy="279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15695" y="1644650"/>
            <a:ext cx="627253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  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01   SODIUM CARBOXYMETHYL CELLULOSE(CMC)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7" name="内容占位符 6" descr="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844165" y="1216025"/>
            <a:ext cx="375666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Ⅳ</a:t>
            </a:r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. CELLULOSE PRODUCTS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7"/>
            </p:custDataLst>
          </p:nvPr>
        </p:nvGraphicFramePr>
        <p:xfrm>
          <a:off x="76200" y="2620010"/>
          <a:ext cx="8969375" cy="2276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8485"/>
                <a:gridCol w="4580890"/>
              </a:tblGrid>
              <a:tr h="375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Appearance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Cream color powder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>
                    <a:solidFill>
                      <a:srgbClr val="CED1CC"/>
                    </a:solidFill>
                  </a:tcPr>
                </a:tc>
              </a:tr>
              <a:tr h="3162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2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% Aqueous solution viscosity (mPa.s)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800mPa.s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8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Degree of substitution 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0.70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(2% in solutions)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8.96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Purity(%)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74.8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Moisture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8.81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表格 14"/>
          <p:cNvGraphicFramePr/>
          <p:nvPr>
            <p:custDataLst>
              <p:tags r:id="rId8"/>
            </p:custDataLst>
          </p:nvPr>
        </p:nvGraphicFramePr>
        <p:xfrm>
          <a:off x="74295" y="2130425"/>
          <a:ext cx="8935720" cy="467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3930"/>
                <a:gridCol w="2142490"/>
                <a:gridCol w="2325370"/>
                <a:gridCol w="2233930"/>
              </a:tblGrid>
              <a:tr h="4679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>
                          <a:solidFill>
                            <a:schemeClr val="bg2"/>
                          </a:solidFill>
                        </a:rPr>
                        <a:t>PRODUCT MODEL</a:t>
                      </a:r>
                      <a:endParaRPr lang="en-US" altLang="zh-CN" sz="1800" b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/>
                        <a:t>      AMHC-P8</a:t>
                      </a:r>
                      <a:endParaRPr lang="en-US" altLang="zh-CN" sz="1800" b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/>
                        <a:t>       APPLICATION</a:t>
                      </a:r>
                      <a:endParaRPr lang="en-US" altLang="zh-CN" sz="1800" b="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0"/>
                        <a:t>  CERAMIC BODY</a:t>
                      </a:r>
                      <a:endParaRPr lang="en-US" altLang="zh-CN" sz="1800" b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115695" y="1644650"/>
            <a:ext cx="627253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02 HYDROXY PROPYL METHYLCELLULOSE</a:t>
            </a:r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（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HPMC)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  <a:p>
            <a:endParaRPr lang="zh-CN" altLang="en-US"/>
          </a:p>
        </p:txBody>
      </p:sp>
      <p:pic>
        <p:nvPicPr>
          <p:cNvPr id="7" name="内容占位符 6" descr="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2844165" y="1216025"/>
            <a:ext cx="375666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Ⅳ</a:t>
            </a:r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. CELLULOSE PRODUCTS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6"/>
            </p:custDataLst>
          </p:nvPr>
        </p:nvGraphicFramePr>
        <p:xfrm>
          <a:off x="76200" y="2620010"/>
          <a:ext cx="8969375" cy="3533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8485"/>
                <a:gridCol w="4580890"/>
              </a:tblGrid>
              <a:tr h="375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162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2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% Aqueous solution viscosity 20℃ (mPa.s)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200000mPa.s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(2% in solutions)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8.0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Moisture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4.20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Methoxy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23.06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Hydroxypropyl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7.08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Gelation Temperature℃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75-80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表格 14"/>
          <p:cNvGraphicFramePr/>
          <p:nvPr>
            <p:custDataLst>
              <p:tags r:id="rId7"/>
            </p:custDataLst>
          </p:nvPr>
        </p:nvGraphicFramePr>
        <p:xfrm>
          <a:off x="74295" y="2130425"/>
          <a:ext cx="8935720" cy="467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7055"/>
                <a:gridCol w="4558665"/>
              </a:tblGrid>
              <a:tr h="4679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chemeClr val="bg2"/>
                          </a:solidFill>
                        </a:rPr>
                        <a:t>PRODUCT MODEL</a:t>
                      </a:r>
                      <a:endParaRPr lang="en-US" altLang="zh-CN" sz="1800" b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/>
                        <a:t>AMHH</a:t>
                      </a:r>
                      <a:endParaRPr lang="en-US" altLang="zh-CN" sz="1800" b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115695" y="1644650"/>
            <a:ext cx="627253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     03 METHYL HYDROXYETHYL</a:t>
            </a:r>
            <a:r>
              <a:rPr lang="zh-CN" altLang="en-US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（</a:t>
            </a:r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MHEC)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  <a:p>
            <a:endParaRPr lang="zh-CN" altLang="en-US"/>
          </a:p>
        </p:txBody>
      </p:sp>
      <p:pic>
        <p:nvPicPr>
          <p:cNvPr id="7" name="内容占位符 6" descr="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2844165" y="1216025"/>
            <a:ext cx="375666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Ⅳ</a:t>
            </a:r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. CELLULOSE PRODUCTS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6"/>
            </p:custDataLst>
          </p:nvPr>
        </p:nvGraphicFramePr>
        <p:xfrm>
          <a:off x="76200" y="2620010"/>
          <a:ext cx="8969375" cy="3066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885"/>
                <a:gridCol w="3032245"/>
                <a:gridCol w="3032245"/>
              </a:tblGrid>
              <a:tr h="375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SPECIFICATION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2438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Appearance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White or slightly yellow powder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White powder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1-2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% Aqueous solution viscosity 20℃,NDJ (mPa.s)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185,000-215,000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205,000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5.5-7.5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6.8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Moisture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≤5.0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3.0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Ash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≤5.0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3.5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Gelation Temperature℃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55-70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Water Retention Rate(%)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 ≥90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93.6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表格 14"/>
          <p:cNvGraphicFramePr/>
          <p:nvPr>
            <p:custDataLst>
              <p:tags r:id="rId7"/>
            </p:custDataLst>
          </p:nvPr>
        </p:nvGraphicFramePr>
        <p:xfrm>
          <a:off x="74295" y="2130425"/>
          <a:ext cx="8935720" cy="467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7055"/>
                <a:gridCol w="4558665"/>
              </a:tblGrid>
              <a:tr h="4679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chemeClr val="bg2"/>
                          </a:solidFill>
                        </a:rPr>
                        <a:t>PRODUCT MODEL</a:t>
                      </a:r>
                      <a:endParaRPr lang="en-US" altLang="zh-CN" sz="1800" b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/>
                        <a:t>AMGM-2</a:t>
                      </a:r>
                      <a:endParaRPr lang="en-US" altLang="zh-CN" sz="1800" b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pic>
        <p:nvPicPr>
          <p:cNvPr id="7" name="内容占位符 6" descr="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339340" y="980440"/>
            <a:ext cx="5170170" cy="56515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 b="1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Ⅴ.SODIUM TRIPOLYPHOSPHATE(STPP)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 sz="2000" b="1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                        01. AMXG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5"/>
            </p:custDataLst>
          </p:nvPr>
        </p:nvGraphicFramePr>
        <p:xfrm>
          <a:off x="146050" y="1706245"/>
          <a:ext cx="8846820" cy="5072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8940"/>
                <a:gridCol w="2948940"/>
                <a:gridCol w="2948940"/>
              </a:tblGrid>
              <a:tr h="4216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olidFill>
                            <a:schemeClr val="bg1"/>
                          </a:solidFill>
                        </a:rPr>
                        <a:t>ITEM</a:t>
                      </a:r>
                      <a:endParaRPr lang="en-US" altLang="zh-CN" sz="18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</a:t>
                      </a:r>
                      <a:r>
                        <a:rPr lang="en-US" altLang="zh-CN" sz="1800">
                          <a:solidFill>
                            <a:schemeClr val="bg1"/>
                          </a:solidFill>
                          <a:sym typeface="+mn-ea"/>
                        </a:rPr>
                        <a:t>  SPECIFICATION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RESULT</a:t>
                      </a:r>
                      <a:endParaRPr lang="en-US" altLang="zh-CN" sz="1800"/>
                    </a:p>
                  </a:txBody>
                  <a:tcPr/>
                </a:tc>
              </a:tr>
              <a:tr h="4470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Na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O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content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≥92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96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054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O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 </a:t>
                      </a:r>
                      <a:r>
                        <a:rPr lang="en-US" altLang="zh-CN" sz="14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n-US" altLang="zh-CN" sz="140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≥56.0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57.3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64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PH</a:t>
                      </a: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（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10g/L solution)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9.2~10.0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9.5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95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Insoluble Matter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≤0.10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0.032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76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 type content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20~40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054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Fe Content %</a:t>
                      </a:r>
                      <a:endParaRPr lang="zh-CN" altLang="en-US" sz="135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135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≤0.015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0.0090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76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Whiteness%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≥85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87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76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</a:t>
                      </a: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pparent 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</a:t>
                      </a: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ensity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(g/ml</a:t>
                      </a: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）</a:t>
                      </a:r>
                      <a:endParaRPr lang="zh-CN" altLang="en-US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0.50~0.60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0.51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054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Granularity（1mm test screen pass rate）</a:t>
                      </a: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≥95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98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83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</a:t>
                      </a:r>
                      <a:r>
                        <a:rPr lang="zh-CN" altLang="en-US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ppearance</a:t>
                      </a:r>
                      <a:endParaRPr lang="zh-CN" altLang="en-US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White granular or White powder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White granular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pic>
        <p:nvPicPr>
          <p:cNvPr id="7" name="内容占位符 6" descr="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339340" y="1124585"/>
            <a:ext cx="5170170" cy="56515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 b="1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Ⅴ.SODIUM TRIPOLYPHOSPHATE(STPP)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 sz="2000" b="1">
                <a:solidFill>
                  <a:srgbClr val="082C7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                        02.AMXP</a:t>
            </a:r>
            <a:endParaRPr lang="en-US" altLang="zh-CN" sz="2000" b="1">
              <a:solidFill>
                <a:srgbClr val="082C7E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5"/>
            </p:custDataLst>
          </p:nvPr>
        </p:nvGraphicFramePr>
        <p:xfrm>
          <a:off x="107950" y="1844675"/>
          <a:ext cx="8957310" cy="492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5770"/>
                <a:gridCol w="2985770"/>
                <a:gridCol w="2985770"/>
              </a:tblGrid>
              <a:tr h="4108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olidFill>
                            <a:schemeClr val="bg1"/>
                          </a:solidFill>
                        </a:rPr>
                        <a:t>ITEM</a:t>
                      </a:r>
                      <a:endParaRPr lang="en-US" altLang="zh-CN" sz="18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</a:t>
                      </a:r>
                      <a:r>
                        <a:rPr lang="en-US" altLang="zh-CN" sz="1800">
                          <a:solidFill>
                            <a:schemeClr val="bg1"/>
                          </a:solidFill>
                          <a:sym typeface="+mn-ea"/>
                        </a:rPr>
                        <a:t>  SPECIFICATION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RESULT</a:t>
                      </a:r>
                      <a:endParaRPr lang="en-US" altLang="zh-CN" sz="1800"/>
                    </a:p>
                  </a:txBody>
                  <a:tcPr/>
                </a:tc>
              </a:tr>
              <a:tr h="4108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Na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5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P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3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O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 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 </a:t>
                      </a: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content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%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≥94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97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P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2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O</a:t>
                      </a:r>
                      <a:r>
                        <a:rPr lang="en-US" altLang="zh-CN" sz="100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5 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%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≥57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57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PH</a:t>
                      </a: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（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10g/L solution)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9.2~10.0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9.9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Insoluble Matter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%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≤0.10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0.032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08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I type content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%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20~40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23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000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Fe Content(mg/kg)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≤100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02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Whiteness%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≥90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90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21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A</a:t>
                      </a: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pparent 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D</a:t>
                      </a: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ensity</a:t>
                      </a: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 (g/ml</a:t>
                      </a: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）</a:t>
                      </a:r>
                      <a:endParaRPr lang="zh-CN" altLang="en-US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0.72~0.85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0.84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02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residue on </a:t>
                      </a:r>
                      <a:r>
                        <a:rPr 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20 mesh</a:t>
                      </a:r>
                      <a:r>
                        <a:rPr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 sieve</a:t>
                      </a:r>
                      <a:r>
                        <a:rPr 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 %</a:t>
                      </a:r>
                      <a:endParaRPr lang="en-US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≤5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0.7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08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100 mesh pass rate %</a:t>
                      </a:r>
                      <a:endParaRPr lang="en-US" altLang="en-US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≥75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88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08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A</a:t>
                      </a:r>
                      <a:r>
                        <a:rPr lang="zh-CN" altLang="en-US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ppearance</a:t>
                      </a:r>
                      <a:endParaRPr lang="zh-CN" altLang="en-US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tx1">
                              <a:lumMod val="50000"/>
                            </a:schemeClr>
                          </a:solidFill>
                          <a:sym typeface="+mn-ea"/>
                        </a:rPr>
                        <a:t>White granular or White powder</a:t>
                      </a:r>
                      <a:endParaRPr lang="en-US" altLang="zh-CN" sz="1350">
                        <a:solidFill>
                          <a:schemeClr val="tx1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White powder</a:t>
                      </a: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1043305" y="1903730"/>
            <a:ext cx="627253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01. AMGR-6 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  <a:p>
            <a:endParaRPr lang="zh-CN" altLang="en-US"/>
          </a:p>
        </p:txBody>
      </p:sp>
      <p:pic>
        <p:nvPicPr>
          <p:cNvPr id="18" name="内容占位符 6" descr="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1835785" y="1196975"/>
            <a:ext cx="5211445" cy="70675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Ⅵ. REDISPERSIBLE POLYMER POWDER</a:t>
            </a:r>
            <a:endParaRPr lang="en-US" altLang="zh-CN" sz="2000" b="1">
              <a:solidFill>
                <a:srgbClr val="082C7E"/>
              </a:solidFill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                           (RDP)</a:t>
            </a:r>
            <a:endParaRPr lang="en-US" altLang="zh-CN" sz="2000" b="1">
              <a:solidFill>
                <a:srgbClr val="082C7E"/>
              </a:solidFill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20" name="表格 19"/>
          <p:cNvGraphicFramePr/>
          <p:nvPr>
            <p:custDataLst>
              <p:tags r:id="rId6"/>
            </p:custDataLst>
          </p:nvPr>
        </p:nvGraphicFramePr>
        <p:xfrm>
          <a:off x="114935" y="3357245"/>
          <a:ext cx="8969375" cy="1639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885"/>
                <a:gridCol w="3032245"/>
                <a:gridCol w="3032245"/>
              </a:tblGrid>
              <a:tr h="375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SPECIFICATION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162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Appearance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 powder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White powder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   </a:t>
                      </a: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PH Value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6.0-8.0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7.0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Moisture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≤2.0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1.7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Ash content%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≤15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350">
                          <a:solidFill>
                            <a:srgbClr val="000000"/>
                          </a:solidFill>
                          <a:sym typeface="+mn-ea"/>
                        </a:rPr>
                        <a:t>13.6</a:t>
                      </a:r>
                      <a:endParaRPr lang="en-US" altLang="zh-CN" sz="1350">
                        <a:solidFill>
                          <a:srgbClr val="0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1672590" y="271145"/>
            <a:ext cx="7255510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1115695" y="2001520"/>
            <a:ext cx="627253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02. AMJR-1 </a:t>
            </a:r>
            <a:endParaRPr lang="en-US" altLang="zh-CN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  <a:p>
            <a:endParaRPr lang="zh-CN" altLang="en-US"/>
          </a:p>
        </p:txBody>
      </p:sp>
      <p:pic>
        <p:nvPicPr>
          <p:cNvPr id="18" name="内容占位符 6" descr="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215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1835785" y="1196975"/>
            <a:ext cx="5211445" cy="70675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Ⅵ. REDISPERSIBLE POLYMER POWDER</a:t>
            </a:r>
            <a:endParaRPr lang="en-US" altLang="zh-CN" sz="2000" b="1">
              <a:solidFill>
                <a:srgbClr val="082C7E"/>
              </a:solidFill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                           (RDP)</a:t>
            </a:r>
            <a:endParaRPr lang="en-US" altLang="zh-CN" sz="2000" b="1">
              <a:solidFill>
                <a:srgbClr val="082C7E"/>
              </a:solidFill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20" name="表格 19"/>
          <p:cNvGraphicFramePr/>
          <p:nvPr>
            <p:custDataLst>
              <p:tags r:id="rId6"/>
            </p:custDataLst>
          </p:nvPr>
        </p:nvGraphicFramePr>
        <p:xfrm>
          <a:off x="1547495" y="2493010"/>
          <a:ext cx="5937250" cy="2582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885"/>
                <a:gridCol w="3032245"/>
              </a:tblGrid>
              <a:tr h="375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ITEM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50">
                          <a:solidFill>
                            <a:schemeClr val="bg1"/>
                          </a:solidFill>
                          <a:sym typeface="+mn-ea"/>
                        </a:rPr>
                        <a:t>    RESULT</a:t>
                      </a:r>
                      <a:endParaRPr lang="en-US" altLang="zh-CN" sz="135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</a:tcPr>
                </a:tc>
              </a:tr>
              <a:tr h="3162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000000"/>
                          </a:solidFill>
                        </a:rPr>
                        <a:t>    Appearance</a:t>
                      </a:r>
                      <a:endParaRPr lang="en-US" altLang="zh-CN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Free flowing, white powder 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8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     </a:t>
                      </a: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Solid content 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≥98%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Ash Content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12%±3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PH Value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6-8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Glass Transition Temp.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3℃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Bulk Density g/l 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450-550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Min.film formation Temp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5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+mn-ea"/>
                        </a:rPr>
                        <a:t>0℃</a:t>
                      </a:r>
                      <a:endParaRPr lang="zh-CN" altLang="en-US" sz="1350">
                        <a:solidFill>
                          <a:schemeClr val="accent4">
                            <a:lumMod val="50000"/>
                          </a:schemeClr>
                        </a:solidFill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8feedc3fff4694a4f32679a5d8e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1484630"/>
            <a:ext cx="3729355" cy="2237740"/>
          </a:xfrm>
          <a:prstGeom prst="rect">
            <a:avLst/>
          </a:prstGeom>
        </p:spPr>
      </p:pic>
      <p:pic>
        <p:nvPicPr>
          <p:cNvPr id="3" name="图片 2" descr="67ef90d14d7c84797e6ab4d6449aeb4"/>
          <p:cNvPicPr>
            <a:picLocks noChangeAspect="1"/>
          </p:cNvPicPr>
          <p:nvPr/>
        </p:nvPicPr>
        <p:blipFill>
          <a:blip r:embed="rId2"/>
          <a:srcRect l="2159" t="10488" r="-560" b="-2774"/>
          <a:stretch>
            <a:fillRect/>
          </a:stretch>
        </p:blipFill>
        <p:spPr>
          <a:xfrm>
            <a:off x="7164070" y="1628775"/>
            <a:ext cx="1871980" cy="1944370"/>
          </a:xfrm>
          <a:prstGeom prst="rect">
            <a:avLst/>
          </a:prstGeom>
        </p:spPr>
      </p:pic>
      <p:pic>
        <p:nvPicPr>
          <p:cNvPr id="4" name="图片 3" descr="8007a5fc48c49f9b039b274e648bc5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520" y="1700530"/>
            <a:ext cx="3006090" cy="1743710"/>
          </a:xfrm>
          <a:prstGeom prst="rect">
            <a:avLst/>
          </a:prstGeom>
        </p:spPr>
      </p:pic>
      <p:pic>
        <p:nvPicPr>
          <p:cNvPr id="5" name="图片 4" descr="e0c82e6fb1fb6495780b199e1f4c0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5" y="4364990"/>
            <a:ext cx="2821940" cy="1878330"/>
          </a:xfrm>
          <a:prstGeom prst="rect">
            <a:avLst/>
          </a:prstGeom>
        </p:spPr>
      </p:pic>
      <p:pic>
        <p:nvPicPr>
          <p:cNvPr id="6" name="图片 5" descr="73e3733bc89f53e465ddbd9448d997a"/>
          <p:cNvPicPr>
            <a:picLocks noChangeAspect="1"/>
          </p:cNvPicPr>
          <p:nvPr/>
        </p:nvPicPr>
        <p:blipFill>
          <a:blip r:embed="rId5"/>
          <a:srcRect t="11148" r="4852" b="11148"/>
          <a:stretch>
            <a:fillRect/>
          </a:stretch>
        </p:blipFill>
        <p:spPr>
          <a:xfrm>
            <a:off x="3416300" y="4181475"/>
            <a:ext cx="2540635" cy="207518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1672590" y="271145"/>
            <a:ext cx="725551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714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0714"/>
                </a:solidFill>
              </a:rPr>
              <a:t>           AMANDA INTERNATIONAL PRIVATE LIMITED</a:t>
            </a:r>
            <a:endParaRPr lang="en-US" altLang="zh-CN" b="1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FLAT/RM B 5/F GAYLORD COMMERCIAL BUILDING 114-118 LOCKHART ROAD HK</a:t>
            </a:r>
            <a:endParaRPr lang="en-US" altLang="zh-CN" sz="1200">
              <a:solidFill>
                <a:srgbClr val="000714"/>
              </a:solidFill>
            </a:endParaRPr>
          </a:p>
          <a:p>
            <a:r>
              <a:rPr lang="en-US" altLang="zh-CN" sz="1200">
                <a:solidFill>
                  <a:srgbClr val="000714"/>
                </a:solidFill>
              </a:rPr>
              <a:t>WEBSITE:Https://amanda0a.en.made-in-china.com                   EMAIL:customer@amanda.net.cn</a:t>
            </a:r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  <a:p>
            <a:endParaRPr lang="en-US" altLang="zh-CN" sz="1200">
              <a:solidFill>
                <a:srgbClr val="000714"/>
              </a:solidFill>
            </a:endParaRPr>
          </a:p>
        </p:txBody>
      </p:sp>
      <p:pic>
        <p:nvPicPr>
          <p:cNvPr id="18" name="内容占位符 6" descr="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23850" y="188595"/>
            <a:ext cx="1150097" cy="77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2843530" y="1196975"/>
            <a:ext cx="5211445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 b="1">
                <a:solidFill>
                  <a:srgbClr val="082C7E"/>
                </a:solidFill>
                <a:ea typeface="微软雅黑" panose="020B0503020204020204" charset="-122"/>
                <a:sym typeface="+mn-ea"/>
              </a:rPr>
              <a:t>Ⅶ. POLISHING PRODUCTS</a:t>
            </a:r>
            <a:endParaRPr lang="en-US" altLang="zh-CN" sz="2000" b="1">
              <a:solidFill>
                <a:srgbClr val="082C7E"/>
              </a:solidFill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 descr="2"/>
          <p:cNvPicPr>
            <a:picLocks noChangeAspect="1"/>
          </p:cNvPicPr>
          <p:nvPr/>
        </p:nvPicPr>
        <p:blipFill>
          <a:blip r:embed="rId10"/>
          <a:srcRect r="648" b="11148"/>
          <a:stretch>
            <a:fillRect/>
          </a:stretch>
        </p:blipFill>
        <p:spPr>
          <a:xfrm>
            <a:off x="6443980" y="4077335"/>
            <a:ext cx="2427605" cy="21717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  <p:tag name="KSO_WM_UNIT_DIAGRAM_ISNUMVISUAL" val="0"/>
  <p:tag name="KSO_WM_UNIT_DIAGRAM_ISREFERUNIT" val="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  <p:tag name="KSO_WM_UNIT_DIAGRAM_ISNUMVISUAL" val="0"/>
  <p:tag name="KSO_WM_UNIT_DIAGRAM_ISREFERUNIT" val="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  <p:tag name="KSO_WM_UNIT_DIAGRAM_ISNUMVISUAL" val="0"/>
  <p:tag name="KSO_WM_UNIT_DIAGRAM_ISREFERUNIT" val="0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  <p:tag name="KSO_WM_UNIT_DIAGRAM_ISNUMVISUAL" val="0"/>
  <p:tag name="KSO_WM_UNIT_DIAGRAM_ISREFERUNIT" val="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  <p:tag name="KSO_WM_UNIT_DIAGRAM_ISNUMVISUAL" val="0"/>
  <p:tag name="KSO_WM_UNIT_DIAGRAM_ISREFERUNIT" val="0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  <p:tag name="KSO_WM_UNIT_DIAGRAM_ISNUMVISUAL" val="0"/>
  <p:tag name="KSO_WM_UNIT_DIAGRAM_ISREFERUNIT" val="0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  <p:tag name="KSO_WM_UNIT_DIAGRAM_ISNUMVISUAL" val="0"/>
  <p:tag name="KSO_WM_UNIT_DIAGRAM_ISREFERUNIT" val="0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  <p:tag name="KSO_WM_UNIT_DIAGRAM_ISNUMVISUAL" val="0"/>
  <p:tag name="KSO_WM_UNIT_DIAGRAM_ISREFERUNIT" val="0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  <p:tag name="KSO_WM_UNIT_DIAGRAM_ISNUMVISUAL" val="0"/>
  <p:tag name="KSO_WM_UNIT_DIAGRAM_ISREFERUNIT" val="0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96575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96575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96575"/>
  <p:tag name="KSO_WM_TEMPLATE_SUBCATEGORY" val="0"/>
  <p:tag name="KSO_WM_TEMPLATE_THUMBS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  <p:tag name="KSO_WM_UNIT_DIAGRAM_ISNUMVISUAL" val="0"/>
  <p:tag name="KSO_WM_UNIT_DIAGRAM_ISREFERUNIT" val="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  <p:tag name="KSO_WM_UNIT_DIAGRAM_ISNUMVISUAL" val="0"/>
  <p:tag name="KSO_WM_UNIT_DIAGRAM_ISREFERUNIT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  <p:tag name="KSO_WM_UNIT_DIAGRAM_ISNUMVISUAL" val="0"/>
  <p:tag name="KSO_WM_UNIT_DIAGRAM_ISREFERUNIT" val="0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  <p:tag name="KSO_WM_UNIT_DIAGRAM_ISNUMVISUAL" val="0"/>
  <p:tag name="KSO_WM_UNIT_DIAGRAM_ISREFERUNIT" val="0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  <p:tag name="KSO_WM_UNIT_DIAGRAM_ISNUMVISUAL" val="0"/>
  <p:tag name="KSO_WM_UNIT_DIAGRAM_ISREFERUNIT" val="0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  <p:tag name="KSO_WM_UNIT_DIAGRAM_ISNUMVISUAL" val="0"/>
  <p:tag name="KSO_WM_UNIT_DIAGRAM_ISREFERUNIT" val="0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  <p:tag name="KSO_WM_UNIT_DIAGRAM_ISNUMVISUAL" val="0"/>
  <p:tag name="KSO_WM_UNIT_DIAGRAM_ISREFERUNIT" val="0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  <p:tag name="KSO_WM_UNIT_DIAGRAM_ISNUMVISUAL" val="0"/>
  <p:tag name="KSO_WM_UNIT_DIAGRAM_ISREFERUNIT" val="0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  <p:tag name="KSO_WM_UNIT_DIAGRAM_ISNUMVISUAL" val="0"/>
  <p:tag name="KSO_WM_UNIT_DIAGRAM_ISREFERUNIT" val="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96575"/>
</p:tagLst>
</file>

<file path=ppt/tags/tag5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9657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96575"/>
  <p:tag name="KSO_WM_TEMPLATE_SUBCATEGORY" val="0"/>
  <p:tag name="KSO_WM_TEMPLATE_THUMBS_INDEX" val="1"/>
</p:tagLst>
</file>

<file path=ppt/tags/tag57.xml><?xml version="1.0" encoding="utf-8"?>
<p:tagLst xmlns:p="http://schemas.openxmlformats.org/presentationml/2006/main">
  <p:tag name="TABLE_ENDDRAG_ORIGIN_RECT" val="483*432"/>
  <p:tag name="TABLE_ENDDRAG_RECT" val="150*100*483*432"/>
</p:tagLst>
</file>

<file path=ppt/tags/tag58.xml><?xml version="1.0" encoding="utf-8"?>
<p:tagLst xmlns:p="http://schemas.openxmlformats.org/presentationml/2006/main">
  <p:tag name="TABLE_ENDDRAG_ORIGIN_RECT" val="683*450"/>
  <p:tag name="TABLE_ENDDRAG_RECT" val="32*89*683*450"/>
</p:tagLst>
</file>

<file path=ppt/tags/tag59.xml><?xml version="1.0" encoding="utf-8"?>
<p:tagLst xmlns:p="http://schemas.openxmlformats.org/presentationml/2006/main">
  <p:tag name="TABLE_ENDDRAG_ORIGIN_RECT" val="683*450"/>
  <p:tag name="TABLE_ENDDRAG_RECT" val="32*89*683*450"/>
</p:tagLst>
</file>

<file path=ppt/tags/tag60.xml><?xml version="1.0" encoding="utf-8"?>
<p:tagLst xmlns:p="http://schemas.openxmlformats.org/presentationml/2006/main">
  <p:tag name="TABLE_ENDDRAG_ORIGIN_RECT" val="483*432"/>
  <p:tag name="TABLE_ENDDRAG_RECT" val="150*100*483*432"/>
</p:tagLst>
</file>

<file path=ppt/tags/tag61.xml><?xml version="1.0" encoding="utf-8"?>
<p:tagLst xmlns:p="http://schemas.openxmlformats.org/presentationml/2006/main">
  <p:tag name="TABLE_ENDDRAG_ORIGIN_RECT" val="483*432"/>
  <p:tag name="TABLE_ENDDRAG_RECT" val="150*100*483*432"/>
</p:tagLst>
</file>

<file path=ppt/tags/tag62.xml><?xml version="1.0" encoding="utf-8"?>
<p:tagLst xmlns:p="http://schemas.openxmlformats.org/presentationml/2006/main">
  <p:tag name="KSO_WM_UNIT_TABLE_BEAUTIFY" val="smartTable{490b2ec3-9a68-4c81-9d17-1c2e35582de5}"/>
  <p:tag name="TABLE_ENDDRAG_ORIGIN_RECT" val="289*286"/>
  <p:tag name="TABLE_ENDDRAG_RECT" val="401*183*289*286"/>
</p:tagLst>
</file>

<file path=ppt/tags/tag63.xml><?xml version="1.0" encoding="utf-8"?>
<p:tagLst xmlns:p="http://schemas.openxmlformats.org/presentationml/2006/main">
  <p:tag name="KSO_WM_UNIT_TABLE_BEAUTIFY" val="smartTable{f752ce63-2b8a-4608-a058-47d84a5b2bc9}"/>
  <p:tag name="TABLE_ENDDRAG_ORIGIN_RECT" val="289*286"/>
  <p:tag name="TABLE_ENDDRAG_RECT" val="401*183*289*286"/>
  <p:tag name="KSO_WM_BEAUTIFY_FLAG" val=""/>
</p:tagLst>
</file>

<file path=ppt/tags/tag64.xml><?xml version="1.0" encoding="utf-8"?>
<p:tagLst xmlns:p="http://schemas.openxmlformats.org/presentationml/2006/main">
  <p:tag name="KSO_WM_UNIT_TABLE_BEAUTIFY" val="smartTable{cc6c709f-ebce-4e52-8f59-e552a4a15071}"/>
</p:tagLst>
</file>

<file path=ppt/tags/tag65.xml><?xml version="1.0" encoding="utf-8"?>
<p:tagLst xmlns:p="http://schemas.openxmlformats.org/presentationml/2006/main">
  <p:tag name="KSO_WM_UNIT_TABLE_BEAUTIFY" val="smartTable{dcc71a88-916a-4c07-bffb-5f57f3d20d3a}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UNIT_TABLE_BEAUTIFY" val="smartTable{8f5cf38c-7f97-4006-b536-d9cbdf064e28}"/>
  <p:tag name="TABLE_ENDDRAG_ORIGIN_RECT" val="288*285"/>
  <p:tag name="TABLE_ENDDRAG_RECT" val="25*234*288*285"/>
</p:tagLst>
</file>

<file path=ppt/tags/tag68.xml><?xml version="1.0" encoding="utf-8"?>
<p:tagLst xmlns:p="http://schemas.openxmlformats.org/presentationml/2006/main">
  <p:tag name="KSO_WM_UNIT_TABLE_BEAUTIFY" val="smartTable{77644b0a-db68-4f84-b20f-a86de6596bd0}"/>
  <p:tag name="TABLE_ENDDRAG_ORIGIN_RECT" val="334*67"/>
  <p:tag name="TABLE_ENDDRAG_RECT" val="2*475*334*67"/>
</p:tagLst>
</file>

<file path=ppt/tags/tag69.xml><?xml version="1.0" encoding="utf-8"?>
<p:tagLst xmlns:p="http://schemas.openxmlformats.org/presentationml/2006/main">
  <p:tag name="KSO_WM_UNIT_TABLE_BEAUTIFY" val="smartTable{5d86647f-d6b9-41cd-8df8-1f6b9bb73948}"/>
</p:tagLst>
</file>

<file path=ppt/tags/tag70.xml><?xml version="1.0" encoding="utf-8"?>
<p:tagLst xmlns:p="http://schemas.openxmlformats.org/presentationml/2006/main">
  <p:tag name="KSO_WM_UNIT_TABLE_BEAUTIFY" val="smartTable{e0c52f19-c249-467b-90c2-d80f56a34859}"/>
</p:tagLst>
</file>

<file path=ppt/tags/tag71.xml><?xml version="1.0" encoding="utf-8"?>
<p:tagLst xmlns:p="http://schemas.openxmlformats.org/presentationml/2006/main">
  <p:tag name="KSO_WM_UNIT_TABLE_BEAUTIFY" val="smartTable{84afa855-021f-4fda-9613-d516179983e2}"/>
</p:tagLst>
</file>

<file path=ppt/tags/tag72.xml><?xml version="1.0" encoding="utf-8"?>
<p:tagLst xmlns:p="http://schemas.openxmlformats.org/presentationml/2006/main">
  <p:tag name="KSO_WM_UNIT_TABLE_BEAUTIFY" val="smartTable{c87936a9-bea9-45d9-9bdc-3c3b3e3efb49}"/>
</p:tagLst>
</file>

<file path=ppt/tags/tag73.xml><?xml version="1.0" encoding="utf-8"?>
<p:tagLst xmlns:p="http://schemas.openxmlformats.org/presentationml/2006/main">
  <p:tag name="KSO_WM_UNIT_TABLE_BEAUTIFY" val="smartTable{84afa855-021f-4fda-9613-d516179983e2}"/>
</p:tagLst>
</file>

<file path=ppt/tags/tag74.xml><?xml version="1.0" encoding="utf-8"?>
<p:tagLst xmlns:p="http://schemas.openxmlformats.org/presentationml/2006/main">
  <p:tag name="KSO_WM_UNIT_TABLE_BEAUTIFY" val="smartTable{c87936a9-bea9-45d9-9bdc-3c3b3e3efb49}"/>
</p:tagLst>
</file>

<file path=ppt/tags/tag75.xml><?xml version="1.0" encoding="utf-8"?>
<p:tagLst xmlns:p="http://schemas.openxmlformats.org/presentationml/2006/main">
  <p:tag name="KSO_WM_UNIT_TABLE_BEAUTIFY" val="smartTable{24b2e865-d3ff-4f67-8523-5933f561f428}"/>
</p:tagLst>
</file>

<file path=ppt/tags/tag76.xml><?xml version="1.0" encoding="utf-8"?>
<p:tagLst xmlns:p="http://schemas.openxmlformats.org/presentationml/2006/main">
  <p:tag name="KSO_WM_UNIT_TABLE_BEAUTIFY" val="smartTable{ae50f634-c488-4fa8-b615-fe2941522eea}"/>
  <p:tag name="TABLE_ENDDRAG_ORIGIN_RECT" val="333*47"/>
  <p:tag name="TABLE_ENDDRAG_RECT" val="367*412*333*47"/>
</p:tagLst>
</file>

<file path=ppt/tags/tag77.xml><?xml version="1.0" encoding="utf-8"?>
<p:tagLst xmlns:p="http://schemas.openxmlformats.org/presentationml/2006/main">
  <p:tag name="KSO_WM_UNIT_TABLE_BEAUTIFY" val="smartTable{903b93fa-160c-4d07-a2c9-5de61894b39f}"/>
  <p:tag name="TABLE_ENDDRAG_ORIGIN_RECT" val="334*351"/>
  <p:tag name="TABLE_ENDDRAG_RECT" val="25*169*334*351"/>
</p:tagLst>
</file>

<file path=ppt/tags/tag78.xml><?xml version="1.0" encoding="utf-8"?>
<p:tagLst xmlns:p="http://schemas.openxmlformats.org/presentationml/2006/main">
  <p:tag name="KSO_WM_UNIT_TABLE_BEAUTIFY" val="smartTable{5be86e42-b630-4a44-89cf-f5bd95032061}"/>
</p:tagLst>
</file>

<file path=ppt/tags/tag79.xml><?xml version="1.0" encoding="utf-8"?>
<p:tagLst xmlns:p="http://schemas.openxmlformats.org/presentationml/2006/main">
  <p:tag name="KSO_WM_UNIT_TABLE_BEAUTIFY" val="smartTable{6de33aa6-45aa-49b5-9a4b-16b32ca21c0f}"/>
</p:tagLst>
</file>

<file path=ppt/tags/tag80.xml><?xml version="1.0" encoding="utf-8"?>
<p:tagLst xmlns:p="http://schemas.openxmlformats.org/presentationml/2006/main">
  <p:tag name="KSO_WM_UNIT_TABLE_BEAUTIFY" val="smartTable{db6d1425-0ed9-4da3-ae06-ad78d015d4ab}"/>
</p:tagLst>
</file>

<file path=ppt/tags/tag81.xml><?xml version="1.0" encoding="utf-8"?>
<p:tagLst xmlns:p="http://schemas.openxmlformats.org/presentationml/2006/main">
  <p:tag name="KSO_WM_UNIT_TABLE_BEAUTIFY" val="smartTable{fc94ccb1-f0e0-468f-87a9-bfd5bc8fc9a5}"/>
</p:tagLst>
</file>

<file path=ppt/tags/tag82.xml><?xml version="1.0" encoding="utf-8"?>
<p:tagLst xmlns:p="http://schemas.openxmlformats.org/presentationml/2006/main">
  <p:tag name="KSO_WM_UNIT_TABLE_BEAUTIFY" val="smartTable{8f5cf38c-7f97-4006-b536-d9cbdf064e28}"/>
  <p:tag name="TABLE_ENDDRAG_ORIGIN_RECT" val="333*272"/>
  <p:tag name="TABLE_ENDDRAG_RECT" val="4*173*333*272"/>
</p:tagLst>
</file>

<file path=ppt/tags/tag83.xml><?xml version="1.0" encoding="utf-8"?>
<p:tagLst xmlns:p="http://schemas.openxmlformats.org/presentationml/2006/main">
  <p:tag name="KSO_WM_UNIT_TABLE_BEAUTIFY" val="smartTable{5a87b398-b1b6-40c9-908a-9da40db7fb0c}"/>
</p:tagLst>
</file>

<file path=ppt/tags/tag84.xml><?xml version="1.0" encoding="utf-8"?>
<p:tagLst xmlns:p="http://schemas.openxmlformats.org/presentationml/2006/main">
  <p:tag name="KSO_WM_UNIT_TABLE_BEAUTIFY" val="smartTable{2b1588f0-a7c3-4572-813e-30018ef034d2}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UNIT_TABLE_BEAUTIFY" val="smartTable{87db814d-2358-42da-a348-7c25cc0a7cdc}"/>
</p:tagLst>
</file>

<file path=ppt/tags/tag87.xml><?xml version="1.0" encoding="utf-8"?>
<p:tagLst xmlns:p="http://schemas.openxmlformats.org/presentationml/2006/main">
  <p:tag name="KSO_WM_UNIT_TABLE_BEAUTIFY" val="smartTable{cab318b2-8ae1-481a-83ed-c83fd93d4b5c}"/>
  <p:tag name="TABLE_ENDDRAG_ORIGIN_RECT" val="643*246"/>
  <p:tag name="TABLE_ENDDRAG_RECT" val="25*147*643*246"/>
</p:tagLst>
</file>

<file path=ppt/tags/tag88.xml><?xml version="1.0" encoding="utf-8"?>
<p:tagLst xmlns:p="http://schemas.openxmlformats.org/presentationml/2006/main">
  <p:tag name="KSO_WM_UNIT_TABLE_BEAUTIFY" val="smartTable{4384d107-06e2-4500-9497-c95b2d53bdc1}"/>
  <p:tag name="KSO_WM_BEAUTIFY_FLAG" val=""/>
  <p:tag name="TABLE_ENDDRAG_ORIGIN_RECT" val="644*106"/>
  <p:tag name="TABLE_ENDDRAG_RECT" val="25*411*644*106"/>
</p:tagLst>
</file>

<file path=ppt/tags/tag89.xml><?xml version="1.0" encoding="utf-8"?>
<p:tagLst xmlns:p="http://schemas.openxmlformats.org/presentationml/2006/main">
  <p:tag name="KSO_WM_UNIT_TABLE_BEAUTIFY" val="smartTable{77b67c0d-bb91-4357-a223-0405179bf2a2}"/>
  <p:tag name="TABLE_ENDDRAG_ORIGIN_RECT" val="400*268"/>
  <p:tag name="TABLE_ENDDRAG_RECT" val="314*214*400*268"/>
</p:tagLst>
</file>

<file path=ppt/tags/tag90.xml><?xml version="1.0" encoding="utf-8"?>
<p:tagLst xmlns:p="http://schemas.openxmlformats.org/presentationml/2006/main">
  <p:tag name="KSO_WM_UNIT_TABLE_BEAUTIFY" val="smartTable{fe94568f-9ff1-4498-a01f-4137fcc2adbb}"/>
</p:tagLst>
</file>

<file path=ppt/tags/tag91.xml><?xml version="1.0" encoding="utf-8"?>
<p:tagLst xmlns:p="http://schemas.openxmlformats.org/presentationml/2006/main">
  <p:tag name="KSO_WM_UNIT_TABLE_BEAUTIFY" val="smartTable{ce88a8b4-13c0-4b8a-aae2-863f6f937cbb}"/>
</p:tagLst>
</file>

<file path=ppt/tags/tag92.xml><?xml version="1.0" encoding="utf-8"?>
<p:tagLst xmlns:p="http://schemas.openxmlformats.org/presentationml/2006/main">
  <p:tag name="KSO_WM_UNIT_TABLE_BEAUTIFY" val="smartTable{29897a5a-6408-497c-9dc2-ae0e6e1fcb9c}"/>
  <p:tag name="TABLE_ENDDRAG_ORIGIN_RECT" val="289*286"/>
  <p:tag name="TABLE_ENDDRAG_RECT" val="401*183*289*286"/>
</p:tagLst>
</file>

<file path=ppt/tags/tag93.xml><?xml version="1.0" encoding="utf-8"?>
<p:tagLst xmlns:p="http://schemas.openxmlformats.org/presentationml/2006/main">
  <p:tag name="KSO_WM_UNIT_TABLE_BEAUTIFY" val="smartTable{35c022a6-465e-40c0-bd6d-7ec4d71e7e00}"/>
</p:tagLst>
</file>

<file path=ppt/tags/tag94.xml><?xml version="1.0" encoding="utf-8"?>
<p:tagLst xmlns:p="http://schemas.openxmlformats.org/presentationml/2006/main">
  <p:tag name="KSO_WM_UNIT_TABLE_BEAUTIFY" val="smartTable{f7247ebf-9f82-4476-9839-99833c61a583}"/>
  <p:tag name="TABLE_ENDDRAG_ORIGIN_RECT" val="289*286"/>
  <p:tag name="TABLE_ENDDRAG_RECT" val="401*183*289*286"/>
</p:tagLst>
</file>

<file path=ppt/tags/tag95.xml><?xml version="1.0" encoding="utf-8"?>
<p:tagLst xmlns:p="http://schemas.openxmlformats.org/presentationml/2006/main">
  <p:tag name="KSO_WM_UNIT_TABLE_BEAUTIFY" val="smartTable{33b598f2-f6bb-466a-b02c-1209853dece0}"/>
  <p:tag name="TABLE_ENDDRAG_ORIGIN_RECT" val="289*286"/>
  <p:tag name="TABLE_ENDDRAG_RECT" val="401*183*289*286"/>
</p:tagLst>
</file>

<file path=ppt/tags/tag96.xml><?xml version="1.0" encoding="utf-8"?>
<p:tagLst xmlns:p="http://schemas.openxmlformats.org/presentationml/2006/main">
  <p:tag name="KSO_WM_UNIT_TABLE_BEAUTIFY" val="smartTable{2df7ad6c-4777-4009-b52c-053acac67c19}"/>
  <p:tag name="TABLE_ENDDRAG_ORIGIN_RECT" val="289*286"/>
  <p:tag name="TABLE_ENDDRAG_RECT" val="401*183*289*286"/>
</p:tagLst>
</file>

<file path=ppt/tags/tag97.xml><?xml version="1.0" encoding="utf-8"?>
<p:tagLst xmlns:p="http://schemas.openxmlformats.org/presentationml/2006/main">
  <p:tag name="KSO_WM_UNIT_TABLE_BEAUTIFY" val="smartTable{0ed9e8db-952d-487d-aac4-beacdd0a9b37}"/>
  <p:tag name="TABLE_ENDDRAG_ORIGIN_RECT" val="289*286"/>
  <p:tag name="TABLE_ENDDRAG_RECT" val="401*183*289*286"/>
</p:tagLst>
</file>

<file path=ppt/tags/tag98.xml><?xml version="1.0" encoding="utf-8"?>
<p:tagLst xmlns:p="http://schemas.openxmlformats.org/presentationml/2006/main">
  <p:tag name="KSO_WM_UNIT_TABLE_BEAUTIFY" val="smartTable{ec0ca185-f685-4f06-9695-ec8f8c960481}"/>
  <p:tag name="TABLE_ENDDRAG_ORIGIN_RECT" val="289*286"/>
  <p:tag name="TABLE_ENDDRAG_RECT" val="401*183*289*286"/>
</p:tagLst>
</file>

<file path=ppt/tags/tag99.xml><?xml version="1.0" encoding="utf-8"?>
<p:tagLst xmlns:p="http://schemas.openxmlformats.org/presentationml/2006/main">
  <p:tag name="KSO_WM_UNIT_TABLE_BEAUTIFY" val="smartTable{82f525ce-9ffd-4b0b-ae1f-75843152eda8}"/>
  <p:tag name="TABLE_ENDDRAG_ORIGIN_RECT" val="289*286"/>
  <p:tag name="TABLE_ENDDRAG_RECT" val="401*183*289*286"/>
</p:tagLst>
</file>

<file path=ppt/tags/tag100.xml><?xml version="1.0" encoding="utf-8"?>
<p:tagLst xmlns:p="http://schemas.openxmlformats.org/presentationml/2006/main">
  <p:tag name="KSO_WM_UNIT_TABLE_BEAUTIFY" val="smartTable{148a7e53-821e-4fe4-89cd-0682fcb4424d}"/>
  <p:tag name="TABLE_ENDDRAG_ORIGIN_RECT" val="289*286"/>
  <p:tag name="TABLE_ENDDRAG_RECT" val="401*183*289*286"/>
</p:tagLst>
</file>

<file path=ppt/tags/tag101.xml><?xml version="1.0" encoding="utf-8"?>
<p:tagLst xmlns:p="http://schemas.openxmlformats.org/presentationml/2006/main">
  <p:tag name="KSO_WM_UNIT_TABLE_BEAUTIFY" val="smartTable{507444ac-5e91-4239-a902-25b44d92ce92}"/>
  <p:tag name="TABLE_ENDDRAG_ORIGIN_RECT" val="289*286"/>
  <p:tag name="TABLE_ENDDRAG_RECT" val="401*183*289*286"/>
</p:tagLst>
</file>

<file path=ppt/tags/tag102.xml><?xml version="1.0" encoding="utf-8"?>
<p:tagLst xmlns:p="http://schemas.openxmlformats.org/presentationml/2006/main">
  <p:tag name="KSO_WM_UNIT_TABLE_BEAUTIFY" val="smartTable{31869c32-e4d8-4190-b17a-d2f28247037c}"/>
  <p:tag name="TABLE_ENDDRAG_ORIGIN_RECT" val="289*286"/>
  <p:tag name="TABLE_ENDDRAG_RECT" val="401*183*289*286"/>
</p:tagLst>
</file>

<file path=ppt/tags/tag103.xml><?xml version="1.0" encoding="utf-8"?>
<p:tagLst xmlns:p="http://schemas.openxmlformats.org/presentationml/2006/main">
  <p:tag name="KSO_WM_UNIT_TABLE_BEAUTIFY" val="smartTable{82d663d8-c496-484a-afef-c69fed430bf3}"/>
  <p:tag name="TABLE_ENDDRAG_ORIGIN_RECT" val="289*286"/>
  <p:tag name="TABLE_ENDDRAG_RECT" val="401*183*289*286"/>
</p:tagLst>
</file>

<file path=ppt/tags/tag104.xml><?xml version="1.0" encoding="utf-8"?>
<p:tagLst xmlns:p="http://schemas.openxmlformats.org/presentationml/2006/main">
  <p:tag name="KSO_WM_UNIT_TABLE_BEAUTIFY" val="smartTable{ffc41f41-da55-4443-a984-a51a2b26b345}"/>
  <p:tag name="TABLE_ENDDRAG_ORIGIN_RECT" val="289*286"/>
  <p:tag name="TABLE_ENDDRAG_RECT" val="401*183*289*286"/>
</p:tagLst>
</file>

<file path=ppt/tags/tag105.xml><?xml version="1.0" encoding="utf-8"?>
<p:tagLst xmlns:p="http://schemas.openxmlformats.org/presentationml/2006/main">
  <p:tag name="KSO_WM_UNIT_TABLE_BEAUTIFY" val="smartTable{737f93cd-1a2f-49ad-b794-57a06dc4116b}"/>
  <p:tag name="TABLE_ENDDRAG_ORIGIN_RECT" val="289*286"/>
  <p:tag name="TABLE_ENDDRAG_RECT" val="401*183*289*286"/>
</p:tagLst>
</file>

<file path=ppt/tags/tag106.xml><?xml version="1.0" encoding="utf-8"?>
<p:tagLst xmlns:p="http://schemas.openxmlformats.org/presentationml/2006/main">
  <p:tag name="KSO_WM_UNIT_TABLE_BEAUTIFY" val="smartTable{c914d418-6ef6-493c-8d56-e30731532e8e}"/>
  <p:tag name="TABLE_ENDDRAG_ORIGIN_RECT" val="289*286"/>
  <p:tag name="TABLE_ENDDRAG_RECT" val="401*183*289*286"/>
</p:tagLst>
</file>

<file path=ppt/tags/tag107.xml><?xml version="1.0" encoding="utf-8"?>
<p:tagLst xmlns:p="http://schemas.openxmlformats.org/presentationml/2006/main">
  <p:tag name="KSO_WM_UNIT_TABLE_BEAUTIFY" val="smartTable{95dffd11-d111-4682-bd2a-2f3f3d3badb7}"/>
  <p:tag name="TABLE_ENDDRAG_ORIGIN_RECT" val="289*286"/>
  <p:tag name="TABLE_ENDDRAG_RECT" val="401*183*289*286"/>
</p:tagLst>
</file>

<file path=ppt/tags/tag108.xml><?xml version="1.0" encoding="utf-8"?>
<p:tagLst xmlns:p="http://schemas.openxmlformats.org/presentationml/2006/main">
  <p:tag name="KSO_WM_UNIT_TABLE_BEAUTIFY" val="smartTable{dd2d7589-434e-4314-85ff-d5d3786fac69}"/>
  <p:tag name="TABLE_ENDDRAG_ORIGIN_RECT" val="289*286"/>
  <p:tag name="TABLE_ENDDRAG_RECT" val="401*183*289*286"/>
</p:tagLst>
</file>

<file path=ppt/tags/tag109.xml><?xml version="1.0" encoding="utf-8"?>
<p:tagLst xmlns:p="http://schemas.openxmlformats.org/presentationml/2006/main">
  <p:tag name="KSO_WM_UNIT_TABLE_BEAUTIFY" val="smartTable{cd7e6526-c5c8-4f11-8610-0850f286f276}"/>
  <p:tag name="TABLE_ENDDRAG_ORIGIN_RECT" val="289*286"/>
  <p:tag name="TABLE_ENDDRAG_RECT" val="401*183*289*286"/>
</p:tagLst>
</file>

<file path=ppt/tags/tag110.xml><?xml version="1.0" encoding="utf-8"?>
<p:tagLst xmlns:p="http://schemas.openxmlformats.org/presentationml/2006/main">
  <p:tag name="KSO_WM_UNIT_TABLE_BEAUTIFY" val="smartTable{8f5cf38c-7f97-4006-b536-d9cbdf064e28}"/>
  <p:tag name="TABLE_ENDDRAG_ORIGIN_RECT" val="333*272"/>
  <p:tag name="TABLE_ENDDRAG_RECT" val="4*173*333*272"/>
</p:tagLst>
</file>

<file path=ppt/tags/tag111.xml><?xml version="1.0" encoding="utf-8"?>
<p:tagLst xmlns:p="http://schemas.openxmlformats.org/presentationml/2006/main">
  <p:tag name="KSO_WM_UNIT_TABLE_BEAUTIFY" val="smartTable{8f5cf38c-7f97-4006-b536-d9cbdf064e28}"/>
  <p:tag name="TABLE_ENDDRAG_ORIGIN_RECT" val="328*26"/>
  <p:tag name="TABLE_ENDDRAG_RECT" val="10*417*328*26"/>
</p:tagLst>
</file>

<file path=ppt/tags/tag112.xml><?xml version="1.0" encoding="utf-8"?>
<p:tagLst xmlns:p="http://schemas.openxmlformats.org/presentationml/2006/main">
  <p:tag name="KSO_WM_UNIT_TABLE_BEAUTIFY" val="smartTable{8f5cf38c-7f97-4006-b536-d9cbdf064e28}"/>
  <p:tag name="TABLE_ENDDRAG_ORIGIN_RECT" val="333*272"/>
  <p:tag name="TABLE_ENDDRAG_RECT" val="4*173*333*272"/>
</p:tagLst>
</file>

<file path=ppt/tags/tag113.xml><?xml version="1.0" encoding="utf-8"?>
<p:tagLst xmlns:p="http://schemas.openxmlformats.org/presentationml/2006/main">
  <p:tag name="KSO_WM_UNIT_TABLE_BEAUTIFY" val="smartTable{3b3f09a9-4ec3-4179-b84e-d18c0116784e}"/>
  <p:tag name="TABLE_ENDDRAG_ORIGIN_RECT" val="366*180"/>
  <p:tag name="TABLE_ENDDRAG_RECT" val="31*270*366*180"/>
</p:tagLst>
</file>

<file path=ppt/tags/tag114.xml><?xml version="1.0" encoding="utf-8"?>
<p:tagLst xmlns:p="http://schemas.openxmlformats.org/presentationml/2006/main">
  <p:tag name="KSO_WM_UNIT_TABLE_BEAUTIFY" val="smartTable{3b3f09a9-4ec3-4179-b84e-d18c0116784e}"/>
  <p:tag name="TABLE_ENDDRAG_ORIGIN_RECT" val="366*180"/>
  <p:tag name="TABLE_ENDDRAG_RECT" val="31*270*366*180"/>
</p:tagLst>
</file>

<file path=ppt/tags/tag115.xml><?xml version="1.0" encoding="utf-8"?>
<p:tagLst xmlns:p="http://schemas.openxmlformats.org/presentationml/2006/main">
  <p:tag name="KSO_WM_UNIT_TABLE_BEAUTIFY" val="smartTable{3b3f09a9-4ec3-4179-b84e-d18c0116784e}"/>
  <p:tag name="TABLE_ENDDRAG_ORIGIN_RECT" val="366*180"/>
  <p:tag name="TABLE_ENDDRAG_RECT" val="31*270*366*180"/>
</p:tagLst>
</file>

<file path=ppt/tags/tag116.xml><?xml version="1.0" encoding="utf-8"?>
<p:tagLst xmlns:p="http://schemas.openxmlformats.org/presentationml/2006/main">
  <p:tag name="KSO_WM_UNIT_TABLE_BEAUTIFY" val="smartTable{3b3f09a9-4ec3-4179-b84e-d18c0116784e}"/>
  <p:tag name="TABLE_ENDDRAG_ORIGIN_RECT" val="366*180"/>
  <p:tag name="TABLE_ENDDRAG_RECT" val="31*270*366*180"/>
</p:tagLst>
</file>

<file path=ppt/tags/tag117.xml><?xml version="1.0" encoding="utf-8"?>
<p:tagLst xmlns:p="http://schemas.openxmlformats.org/presentationml/2006/main">
  <p:tag name="KSO_WM_UNIT_TABLE_BEAUTIFY" val="smartTable{c6efc41a-405b-41b2-b2a4-04c7ef4ea6ee}"/>
  <p:tag name="TABLE_ENDDRAG_ORIGIN_RECT" val="366*180"/>
  <p:tag name="TABLE_ENDDRAG_RECT" val="31*270*366*180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UNIT_TABLE_BEAUTIFY" val="smartTable{5f76744c-94e4-4df6-964a-4bdcaad25ef8}"/>
  <p:tag name="TABLE_ENDDRAG_ORIGIN_RECT" val="702*407"/>
  <p:tag name="TABLE_ENDDRAG_RECT" val="6*156*702*407"/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UNIT_TABLE_BEAUTIFY" val="smartTable{508be9f4-1311-438c-b26b-f5b5897d9858}"/>
  <p:tag name="TABLE_ENDDRAG_ORIGIN_RECT" val="702*407"/>
  <p:tag name="TABLE_ENDDRAG_RECT" val="6*156*702*407"/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UNIT_TABLE_BEAUTIFY" val="smartTable{8312cb1f-8ff8-4a88-9568-69c921260646}"/>
  <p:tag name="TABLE_ENDDRAG_ORIGIN_RECT" val="702*407"/>
  <p:tag name="TABLE_ENDDRAG_RECT" val="6*156*702*407"/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TABLE_ENDDRAG_ORIGIN_RECT" val="704*351"/>
  <p:tag name="TABLE_ENDDRAG_RECT" val="6*183*704*351"/>
  <p:tag name="KSO_WM_BEAUTIFY_FLAG" val=""/>
</p:tagLst>
</file>

<file path=ppt/tags/tag148.xml><?xml version="1.0" encoding="utf-8"?>
<p:tagLst xmlns:p="http://schemas.openxmlformats.org/presentationml/2006/main">
  <p:tag name="TABLE_ENDDRAG_ORIGIN_RECT" val="702*33"/>
  <p:tag name="TABLE_ENDDRAG_RECT" val="7*170*702*33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TABLE_ENDDRAG_ORIGIN_RECT" val="704*351"/>
  <p:tag name="TABLE_ENDDRAG_RECT" val="6*183*704*351"/>
  <p:tag name="KSO_WM_BEAUTIFY_FLAG" val=""/>
</p:tagLst>
</file>

<file path=ppt/tags/tag155.xml><?xml version="1.0" encoding="utf-8"?>
<p:tagLst xmlns:p="http://schemas.openxmlformats.org/presentationml/2006/main">
  <p:tag name="TABLE_ENDDRAG_ORIGIN_RECT" val="703*55"/>
  <p:tag name="TABLE_ENDDRAG_RECT" val="6*170*703*55"/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TABLE_ENDDRAG_ORIGIN_RECT" val="704*351"/>
  <p:tag name="TABLE_ENDDRAG_RECT" val="6*183*704*351"/>
  <p:tag name="KSO_WM_BEAUTIFY_FLAG" val=""/>
</p:tagLst>
</file>

<file path=ppt/tags/tag161.xml><?xml version="1.0" encoding="utf-8"?>
<p:tagLst xmlns:p="http://schemas.openxmlformats.org/presentationml/2006/main">
  <p:tag name="TABLE_ENDDRAG_ORIGIN_RECT" val="703*55"/>
  <p:tag name="TABLE_ENDDRAG_RECT" val="6*170*703*55"/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TABLE_ENDDRAG_ORIGIN_RECT" val="704*351"/>
  <p:tag name="TABLE_ENDDRAG_RECT" val="6*183*704*351"/>
  <p:tag name="KSO_WM_BEAUTIFY_FLAG" val=""/>
</p:tagLst>
</file>

<file path=ppt/tags/tag167.xml><?xml version="1.0" encoding="utf-8"?>
<p:tagLst xmlns:p="http://schemas.openxmlformats.org/presentationml/2006/main">
  <p:tag name="TABLE_ENDDRAG_ORIGIN_RECT" val="703*55"/>
  <p:tag name="TABLE_ENDDRAG_RECT" val="6*170*703*55"/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TABLE_ENDDRAG_ORIGIN_RECT" val="696*403"/>
  <p:tag name="TABLE_ENDDRAG_RECT" val="11*134*696*403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TABLE_ENDDRAG_ORIGIN_RECT" val="705*387"/>
  <p:tag name="TABLE_ENDDRAG_RECT" val="2*144*705*387"/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TABLE_ENDDRAG_ORIGIN_RECT" val="704*351"/>
  <p:tag name="TABLE_ENDDRAG_RECT" val="6*183*704*351"/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TABLE_ENDDRAG_ORIGIN_RECT" val="704*351"/>
  <p:tag name="TABLE_ENDDRAG_RECT" val="6*183*704*351"/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COMMONDATA" val="eyJoZGlkIjoiZmY2NGE3ZmVhYzllNDhiOGM5ZTY1ZTY3Y2UzZGE4M2QifQ=="/>
  <p:tag name="KSO_WPP_MARK_KEY" val="cf3a19d6-674e-4b5b-a6be-febe6ed5f771"/>
  <p:tag name="commondata" val="eyJoZGlkIjoiNDc5NmY5NGRjOGI4YjhhNzNiMGU4MTAzMWU0NWM3MGQifQ==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rgbClr val="466424"/>
      </a:dk1>
      <a:lt1>
        <a:srgbClr val="FFFFFF"/>
      </a:lt1>
      <a:dk2>
        <a:srgbClr val="7A9858"/>
      </a:dk2>
      <a:lt2>
        <a:srgbClr val="FFFFFF"/>
      </a:lt2>
      <a:accent1>
        <a:srgbClr val="3B561D"/>
      </a:accent1>
      <a:accent2>
        <a:srgbClr val="98CC77"/>
      </a:accent2>
      <a:accent3>
        <a:srgbClr val="779989"/>
      </a:accent3>
      <a:accent4>
        <a:srgbClr val="354B1B"/>
      </a:accent4>
      <a:accent5>
        <a:srgbClr val="466424"/>
      </a:accent5>
      <a:accent6>
        <a:srgbClr val="BED7CB"/>
      </a:accent6>
      <a:hlink>
        <a:srgbClr val="98CC77"/>
      </a:hlink>
      <a:folHlink>
        <a:srgbClr val="AABBCB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2">
      <a:dk1>
        <a:srgbClr val="466424"/>
      </a:dk1>
      <a:lt1>
        <a:srgbClr val="FFFFFF"/>
      </a:lt1>
      <a:dk2>
        <a:srgbClr val="7A9858"/>
      </a:dk2>
      <a:lt2>
        <a:srgbClr val="FFFFFF"/>
      </a:lt2>
      <a:accent1>
        <a:srgbClr val="3B561D"/>
      </a:accent1>
      <a:accent2>
        <a:srgbClr val="98CC77"/>
      </a:accent2>
      <a:accent3>
        <a:srgbClr val="779989"/>
      </a:accent3>
      <a:accent4>
        <a:srgbClr val="354B1B"/>
      </a:accent4>
      <a:accent5>
        <a:srgbClr val="466424"/>
      </a:accent5>
      <a:accent6>
        <a:srgbClr val="BED7CB"/>
      </a:accent6>
      <a:hlink>
        <a:srgbClr val="98CC77"/>
      </a:hlink>
      <a:folHlink>
        <a:srgbClr val="AABBCB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44401</Words>
  <Application>WPS 演示</Application>
  <PresentationFormat/>
  <Paragraphs>5255</Paragraphs>
  <Slides>55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55</vt:i4>
      </vt:variant>
    </vt:vector>
  </HeadingPairs>
  <TitlesOfParts>
    <vt:vector size="63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 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悔殴渴牧萄</cp:lastModifiedBy>
  <cp:revision>58</cp:revision>
  <dcterms:created xsi:type="dcterms:W3CDTF">2022-08-23T08:15:00Z</dcterms:created>
  <dcterms:modified xsi:type="dcterms:W3CDTF">2024-04-29T06:59:35Z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D42960F085B44FD693826A39A9E43A21_13</vt:lpwstr>
  </property>
</Properties>
</file>